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258"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38" d="100"/>
          <a:sy n="38" d="100"/>
        </p:scale>
        <p:origin x="-75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898D0C-A0FF-4F70-847D-3E8304343A27}" type="datetimeFigureOut">
              <a:rPr lang="en-US" smtClean="0"/>
              <a:pPr/>
              <a:t>9/12/2018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01D0D-BF2C-48D3-A2A1-C367E2A375E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en.wikipedia.org/wiki/Billing"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en.wikipedia.org/wiki/Human_Resource_Management_Systems" TargetMode="External"/><Relationship Id="rId5" Type="http://schemas.openxmlformats.org/officeDocument/2006/relationships/hyperlink" Target="http://en.wikipedia.org/wiki/Inventory_management" TargetMode="External"/><Relationship Id="rId4" Type="http://schemas.openxmlformats.org/officeDocument/2006/relationships/hyperlink" Target="http://en.wikipedia.org/wiki/Production"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E720A0-631C-4135-828A-56D510A1C139}" type="slidenum">
              <a:rPr lang="en-US"/>
              <a:pPr/>
              <a:t>2</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pPr>
              <a:buFontTx/>
              <a:buChar char="•"/>
            </a:pPr>
            <a:r>
              <a:rPr lang="en-US">
                <a:latin typeface="Helvetica" charset="0"/>
              </a:rPr>
              <a:t>There are two basic types of software: application software and system software. </a:t>
            </a:r>
          </a:p>
          <a:p>
            <a:r>
              <a:rPr lang="en-US" b="1">
                <a:latin typeface="Helvetica" charset="0"/>
              </a:rPr>
              <a:t>--Application software</a:t>
            </a:r>
            <a:r>
              <a:rPr lang="en-US">
                <a:latin typeface="Helvetica" charset="0"/>
              </a:rPr>
              <a:t> is the software you use to do everyday tasks at home and at work. </a:t>
            </a:r>
          </a:p>
          <a:p>
            <a:r>
              <a:rPr lang="en-US">
                <a:latin typeface="Helvetica" charset="0"/>
              </a:rPr>
              <a:t>--</a:t>
            </a:r>
            <a:r>
              <a:rPr lang="en-US" b="1">
                <a:latin typeface="Helvetica" charset="0"/>
              </a:rPr>
              <a:t>System software</a:t>
            </a:r>
            <a:r>
              <a:rPr lang="en-US">
                <a:latin typeface="Helvetica" charset="0"/>
              </a:rPr>
              <a:t> is the set of software programs that helps run the computer and coordinates instructions between application software and the computer’s hardware devices.</a:t>
            </a:r>
          </a:p>
          <a:p>
            <a:pPr>
              <a:buFontTx/>
              <a:buChar char="•"/>
            </a:pPr>
            <a:r>
              <a:rPr lang="en-US">
                <a:latin typeface="Helvetica" charset="0"/>
              </a:rPr>
              <a:t>System software consists of two primary types of programs: the operating system and utility programs. </a:t>
            </a:r>
          </a:p>
          <a:p>
            <a:r>
              <a:rPr lang="en-US">
                <a:latin typeface="Helvetica" charset="0"/>
              </a:rPr>
              <a:t>--The </a:t>
            </a:r>
            <a:r>
              <a:rPr lang="en-US" b="1">
                <a:latin typeface="Helvetica" charset="0"/>
              </a:rPr>
              <a:t>operating system</a:t>
            </a:r>
            <a:r>
              <a:rPr lang="en-US">
                <a:latin typeface="Helvetica" charset="0"/>
              </a:rPr>
              <a:t> </a:t>
            </a:r>
            <a:r>
              <a:rPr lang="en-US" b="1">
                <a:latin typeface="Helvetica" charset="0"/>
              </a:rPr>
              <a:t>(OS)</a:t>
            </a:r>
            <a:r>
              <a:rPr lang="en-US">
                <a:latin typeface="Helvetica" charset="0"/>
              </a:rPr>
              <a:t> is the main program that controls how your computer system functions. The OS manages the computer’s hardware, including the processor, memory, and storage devices, as well as peripheral devices. The operating system also provides a consistent means for software applications to work with the CPU. Additionally, it is responsible for the management, scheduling, and interaction of tasks. Your first interaction with the OS is the </a:t>
            </a:r>
            <a:r>
              <a:rPr lang="en-US" i="1">
                <a:latin typeface="Helvetica" charset="0"/>
              </a:rPr>
              <a:t>user interface</a:t>
            </a:r>
            <a:r>
              <a:rPr lang="en-US">
                <a:latin typeface="Helvetica" charset="0"/>
              </a:rPr>
              <a:t>.</a:t>
            </a:r>
          </a:p>
          <a:p>
            <a:r>
              <a:rPr lang="en-US">
                <a:latin typeface="Helvetica" charset="0"/>
              </a:rPr>
              <a:t>--System software also includes </a:t>
            </a:r>
            <a:r>
              <a:rPr lang="en-US" b="1">
                <a:latin typeface="Helvetica" charset="0"/>
              </a:rPr>
              <a:t>utility programs</a:t>
            </a:r>
            <a:r>
              <a:rPr lang="en-US">
                <a:latin typeface="Helvetica" charset="0"/>
              </a:rPr>
              <a:t>. These are small programs that perform many of the general housekeeping tasks for the computer, such as system maintenance and file compression.</a:t>
            </a:r>
            <a:endParaRPr lang="en-US"/>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79B9FD-344F-4956-8EE3-328ED12F2E37}" type="slidenum">
              <a:rPr lang="en-US"/>
              <a:pPr/>
              <a:t>11</a:t>
            </a:fld>
            <a:endParaRPr lang="en-US"/>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pPr>
              <a:buFontTx/>
              <a:buChar char="•"/>
            </a:pPr>
            <a:r>
              <a:rPr lang="en-US"/>
              <a:t>In 1991 a Finnish graduate student named Linus Torvalds decided he would create a Unix-like operating system that would run on an Intel processor. His product, called Linux, was offered for free to developers around the world and has been upgraded and improved continually since then. </a:t>
            </a:r>
          </a:p>
          <a:p>
            <a:pPr>
              <a:buFontTx/>
              <a:buChar char="•"/>
            </a:pPr>
            <a:r>
              <a:rPr lang="en-US"/>
              <a:t>Linux is open-source software, meaning that anyone can obtain the code for free and alter it. The agreement is that improvements and methods will also be shared. </a:t>
            </a:r>
          </a:p>
          <a:p>
            <a:pPr>
              <a:buFontTx/>
              <a:buChar char="•"/>
            </a:pPr>
            <a:r>
              <a:rPr lang="en-US">
                <a:latin typeface="Helvetica" charset="0"/>
              </a:rPr>
              <a:t>Today, Linux is gaining a reputation as a stable operating system that is not subject to crashes and failures. </a:t>
            </a:r>
          </a:p>
          <a:p>
            <a:pPr>
              <a:buFontTx/>
              <a:buChar char="•"/>
            </a:pPr>
            <a:r>
              <a:rPr lang="en-US">
                <a:latin typeface="Helvetica" charset="0"/>
              </a:rPr>
              <a:t>You can download the open-source versions of Linux for free off the Internet. However, there are several versions of Linux that are more proprietary in nature. These versions come with support and other products not generally associated with the open-source Linux. Red Hat has been packaging and selling versions of Linux since 1994 and is probably the most well-known Linux distributor. </a:t>
            </a:r>
          </a:p>
          <a:p>
            <a:pPr>
              <a:buFontTx/>
              <a:buChar char="•"/>
            </a:pPr>
            <a:r>
              <a:rPr lang="en-US"/>
              <a:t>Linux is gaining ground in many markets but still is a long way from rivaling Microsoft on the desktop.</a:t>
            </a:r>
          </a:p>
          <a:p>
            <a:endParaRPr lang="en-US"/>
          </a:p>
          <a:p>
            <a:r>
              <a:rPr lang="en-US"/>
              <a:t>	Linux is a robust, stable OS, preferred by Internet Service Providers. Companies like IBM and HP have huge Linux projects and sell Linux-based solutions. There are companies like Red Hat who sell versions of Linux that are loaded with utilities and capabilities, including full-blown technical support. Because the source code is free, Red Hat can sell enterprise-scale software at a substantial savings to corporations, while offering the same level of service and support that these companies would get from Microsoft.</a:t>
            </a:r>
          </a:p>
          <a:p>
            <a:r>
              <a:rPr lang="en-US"/>
              <a:t>	Linux is gaining ground in many markets, but still is a long way from rivaling Microsoft on the desktop.</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0C00EE-E152-4B92-851D-385C9DF4A249}" type="slidenum">
              <a:rPr lang="en-US"/>
              <a:pPr/>
              <a:t>12</a:t>
            </a:fld>
            <a:endParaRPr 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pPr>
              <a:buFontTx/>
              <a:buChar char="•"/>
            </a:pPr>
            <a:r>
              <a:rPr lang="en-US"/>
              <a:t>The operating system performs several specific functions:</a:t>
            </a:r>
          </a:p>
          <a:p>
            <a:pPr lvl="2">
              <a:spcBef>
                <a:spcPts val="400"/>
              </a:spcBef>
              <a:spcAft>
                <a:spcPts val="200"/>
              </a:spcAft>
            </a:pPr>
            <a:r>
              <a:rPr lang="en-US"/>
              <a:t>	It provides a way for the user to interact with the computer.</a:t>
            </a:r>
          </a:p>
          <a:p>
            <a:pPr lvl="2">
              <a:spcBef>
                <a:spcPts val="200"/>
              </a:spcBef>
              <a:spcAft>
                <a:spcPts val="200"/>
              </a:spcAft>
            </a:pPr>
            <a:r>
              <a:rPr lang="en-US"/>
              <a:t>	It manages the processor, or central processing unit (CPU).</a:t>
            </a:r>
          </a:p>
          <a:p>
            <a:pPr lvl="2">
              <a:spcBef>
                <a:spcPts val="200"/>
              </a:spcBef>
              <a:spcAft>
                <a:spcPts val="200"/>
              </a:spcAft>
            </a:pPr>
            <a:r>
              <a:rPr lang="en-US"/>
              <a:t>	It manages the memory and storage.</a:t>
            </a:r>
          </a:p>
          <a:p>
            <a:pPr lvl="2">
              <a:spcBef>
                <a:spcPts val="200"/>
              </a:spcBef>
              <a:spcAft>
                <a:spcPts val="200"/>
              </a:spcAft>
            </a:pPr>
            <a:r>
              <a:rPr lang="en-US"/>
              <a:t>	It manages the computer system’s hardware and peripheral devices.</a:t>
            </a:r>
          </a:p>
          <a:p>
            <a:pPr lvl="2">
              <a:spcBef>
                <a:spcPts val="200"/>
              </a:spcBef>
              <a:spcAft>
                <a:spcPts val="600"/>
              </a:spcAft>
            </a:pPr>
            <a:r>
              <a:rPr lang="en-US"/>
              <a:t>	It provides a consistent means for software applications to work with the CPU.</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07DB54-7648-4454-8713-130963353F3E}" type="slidenum">
              <a:rPr lang="en-US"/>
              <a:pPr/>
              <a:t>13</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pPr>
              <a:buFontTx/>
              <a:buChar char="•"/>
            </a:pPr>
            <a:r>
              <a:rPr lang="en-US">
                <a:latin typeface="Helvetica" charset="0"/>
              </a:rPr>
              <a:t>The operating system provides a </a:t>
            </a:r>
            <a:r>
              <a:rPr lang="en-US" b="1">
                <a:latin typeface="Helvetica" charset="0"/>
              </a:rPr>
              <a:t>user interface</a:t>
            </a:r>
            <a:r>
              <a:rPr lang="en-US">
                <a:latin typeface="Helvetica" charset="0"/>
              </a:rPr>
              <a:t> that enables you to interact with the computer. </a:t>
            </a:r>
          </a:p>
          <a:p>
            <a:pPr>
              <a:buFontTx/>
              <a:buChar char="•"/>
            </a:pPr>
            <a:r>
              <a:rPr lang="en-US"/>
              <a:t>In early PCs, the interface with the operating system was through a command-driven interface, meaning that the user had to type very specific commands to get the computer to load a program. </a:t>
            </a:r>
            <a:r>
              <a:rPr lang="en-US">
                <a:latin typeface="Helvetica" charset="0"/>
              </a:rPr>
              <a:t>The commands were not always easy to understand and therefore the interface proved to be too complicated for the average user.</a:t>
            </a:r>
          </a:p>
          <a:p>
            <a:pPr>
              <a:buFontTx/>
              <a:buChar char="•"/>
            </a:pPr>
            <a:r>
              <a:rPr lang="en-US">
                <a:latin typeface="Helvetica" charset="0"/>
              </a:rPr>
              <a:t>The command-driven interface was later improved by incorporating a menu-driven interface in which you choose a command from menus displayed on the screen. Menu-driven interfaces eliminated the need to know every command because you could select most of the commonly used commands from a menu. However, they were still not easy enough for most people to use.</a:t>
            </a:r>
          </a:p>
          <a:p>
            <a:pPr>
              <a:buFontTx/>
              <a:buChar char="•"/>
            </a:pPr>
            <a:r>
              <a:rPr lang="en-US">
                <a:latin typeface="Helvetica" charset="0"/>
              </a:rPr>
              <a:t>Most operating systems today use a </a:t>
            </a:r>
            <a:r>
              <a:rPr lang="en-US" b="1">
                <a:latin typeface="Helvetica" charset="0"/>
              </a:rPr>
              <a:t>graphical user interface</a:t>
            </a:r>
            <a:r>
              <a:rPr lang="en-US">
                <a:latin typeface="Helvetica" charset="0"/>
              </a:rPr>
              <a:t>. Unlike the command- and menu-driven interfaces used earlier, GUIs display graphics and use the point-and-click technology of the mouse and cursor, making them much more user friendly.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614F7-B4E1-4AD9-AAC0-0A674FEF7C37}" type="slidenum">
              <a:rPr lang="en-US"/>
              <a:pPr/>
              <a:t>14</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pPr>
              <a:buFontTx/>
              <a:buChar char="•"/>
            </a:pPr>
            <a:r>
              <a:rPr lang="en-US">
                <a:latin typeface="Helvetica" charset="0"/>
              </a:rPr>
              <a:t>Although the CPU is the brains of the computer, it needs the OS to arrange for the execution of all its activities in a systematic way.</a:t>
            </a:r>
          </a:p>
          <a:p>
            <a:pPr>
              <a:buFontTx/>
              <a:buChar char="•"/>
            </a:pPr>
            <a:r>
              <a:rPr lang="en-US">
                <a:latin typeface="Helvetica" charset="0"/>
              </a:rPr>
              <a:t>To do so, the OS assigns a slice of its time to each activity requiring the CPU’s attention. The OS then switches between processes thousands of times a second so it appears that everything is happening seamlessly. </a:t>
            </a:r>
          </a:p>
          <a:p>
            <a:pPr>
              <a:buFontTx/>
              <a:buChar char="•"/>
            </a:pPr>
            <a:r>
              <a:rPr lang="en-US">
                <a:latin typeface="Helvetica" charset="0"/>
              </a:rPr>
              <a:t>When the OS allows you to perform more than one task at a time, it is said to be </a:t>
            </a:r>
            <a:r>
              <a:rPr lang="en-US" b="1">
                <a:latin typeface="Helvetica" charset="0"/>
              </a:rPr>
              <a:t>multitasking</a:t>
            </a:r>
            <a:r>
              <a:rPr lang="en-US">
                <a:latin typeface="Helvetica" charset="0"/>
              </a:rPr>
              <a:t>.</a:t>
            </a:r>
          </a:p>
          <a:p>
            <a:pPr>
              <a:buFontTx/>
              <a:buChar char="•"/>
            </a:pPr>
            <a:r>
              <a:rPr lang="en-US">
                <a:latin typeface="Helvetica" charset="0"/>
              </a:rPr>
              <a:t>For example, assume you’re typing and you want to print a file. When you tell your computer to print the file, the printer generates a signal called an </a:t>
            </a:r>
            <a:r>
              <a:rPr lang="en-US" b="1">
                <a:latin typeface="Helvetica" charset="0"/>
              </a:rPr>
              <a:t>interrupt</a:t>
            </a:r>
            <a:r>
              <a:rPr lang="en-US">
                <a:latin typeface="Helvetica" charset="0"/>
              </a:rPr>
              <a:t> that tells the OS it is in need of attention. </a:t>
            </a:r>
          </a:p>
          <a:p>
            <a:pPr>
              <a:buFontTx/>
              <a:buChar char="•"/>
            </a:pPr>
            <a:r>
              <a:rPr lang="en-US">
                <a:latin typeface="Helvetica" charset="0"/>
              </a:rPr>
              <a:t>Every device has its own type of interrupt, which is associated with an </a:t>
            </a:r>
            <a:r>
              <a:rPr lang="en-US" b="1">
                <a:latin typeface="Helvetica" charset="0"/>
              </a:rPr>
              <a:t>interrupt handler</a:t>
            </a:r>
            <a:r>
              <a:rPr lang="en-US">
                <a:latin typeface="Helvetica" charset="0"/>
              </a:rPr>
              <a:t>, a special numerical code that prioritizes the requests. These requests are placed in the </a:t>
            </a:r>
            <a:r>
              <a:rPr lang="en-US" b="1">
                <a:latin typeface="Helvetica" charset="0"/>
              </a:rPr>
              <a:t>interrupt table </a:t>
            </a:r>
            <a:r>
              <a:rPr lang="en-US">
                <a:latin typeface="Helvetica" charset="0"/>
              </a:rPr>
              <a:t>in RAM.</a:t>
            </a:r>
          </a:p>
          <a:p>
            <a:pPr>
              <a:buFontTx/>
              <a:buChar char="•"/>
            </a:pPr>
            <a:r>
              <a:rPr lang="en-US">
                <a:latin typeface="Helvetica" charset="0"/>
              </a:rPr>
              <a:t>In our example, the OS pauses the CPU from its typing activity when it receives the interrupt from the printer and puts a “memo” in a special location in RAM called a </a:t>
            </a:r>
            <a:r>
              <a:rPr lang="en-US" b="1">
                <a:latin typeface="Helvetica" charset="0"/>
              </a:rPr>
              <a:t>stack</a:t>
            </a:r>
            <a:r>
              <a:rPr lang="en-US" i="1">
                <a:latin typeface="Helvetica" charset="0"/>
              </a:rPr>
              <a:t>.</a:t>
            </a:r>
            <a:r>
              <a:rPr lang="en-US">
                <a:latin typeface="Helvetica" charset="0"/>
              </a:rPr>
              <a:t> The memo is a reminder of where the CPU was before it left off so that it can work on the printer request. </a:t>
            </a:r>
          </a:p>
          <a:p>
            <a:pPr>
              <a:buFontTx/>
              <a:buChar char="•"/>
            </a:pPr>
            <a:r>
              <a:rPr lang="en-US">
                <a:latin typeface="Helvetica" charset="0"/>
              </a:rPr>
              <a:t>The CPU then retrieves the printer request from the interrupt table and begins to process it. Upon completion of the printer request, the CPU goes back to the stack, retrieves the memo it placed about the typing activity, and returns to that task until it is interrupted again.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C47CE-0C33-46C7-8936-BB3C046D30B4}" type="slidenum">
              <a:rPr lang="en-US"/>
              <a:pPr/>
              <a:t>15</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pPr>
              <a:buFontTx/>
              <a:buChar char="•"/>
            </a:pPr>
            <a:r>
              <a:rPr lang="en-US">
                <a:latin typeface="Helvetica" charset="0"/>
              </a:rPr>
              <a:t>As the OS coordinates the activities of the processor, it uses RAM as a temporary storage area for instructions and data the processor needs. </a:t>
            </a:r>
          </a:p>
          <a:p>
            <a:pPr>
              <a:buFontTx/>
              <a:buChar char="•"/>
            </a:pPr>
            <a:r>
              <a:rPr lang="en-US">
                <a:latin typeface="Helvetica" charset="0"/>
              </a:rPr>
              <a:t>The processor then accesses these instructions and data from RAM when it is ready to process them. </a:t>
            </a:r>
          </a:p>
          <a:p>
            <a:pPr>
              <a:buFontTx/>
              <a:buChar char="•"/>
            </a:pPr>
            <a:r>
              <a:rPr lang="en-US">
                <a:latin typeface="Helvetica" charset="0"/>
              </a:rPr>
              <a:t>The OS is therefore responsible for coordinating the space allocations in RAM to ensure that there is enough space for all the waiting instructions and data. </a:t>
            </a:r>
          </a:p>
          <a:p>
            <a:pPr>
              <a:buFontTx/>
              <a:buChar char="•"/>
            </a:pPr>
            <a:r>
              <a:rPr lang="en-US">
                <a:latin typeface="Helvetica" charset="0"/>
              </a:rPr>
              <a:t>It then clears the items from RAM when the processor no longer needs them.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F2B8FD-55C8-4674-9ACE-2D735297C690}" type="slidenum">
              <a:rPr lang="en-US"/>
              <a:pPr/>
              <a:t>16</a:t>
            </a:fld>
            <a:endParaRPr 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pPr>
              <a:buFontTx/>
              <a:buChar char="•"/>
            </a:pPr>
            <a:r>
              <a:rPr lang="en-US">
                <a:latin typeface="Helvetica" charset="0"/>
              </a:rPr>
              <a:t>RAM has limited capacity. When there isn’t enough room in RAM for the OS to store the required data and instructions, it borrows room from the hard drive.</a:t>
            </a:r>
          </a:p>
          <a:p>
            <a:pPr>
              <a:buFontTx/>
              <a:buChar char="•"/>
            </a:pPr>
            <a:r>
              <a:rPr lang="en-US">
                <a:latin typeface="Helvetica" charset="0"/>
              </a:rPr>
              <a:t>This process of optimizing RAM storage by borrowing hard drive space is called </a:t>
            </a:r>
            <a:r>
              <a:rPr lang="en-US" b="1">
                <a:latin typeface="Helvetica" charset="0"/>
              </a:rPr>
              <a:t>virtual memory</a:t>
            </a:r>
            <a:r>
              <a:rPr lang="en-US">
                <a:latin typeface="Helvetica" charset="0"/>
              </a:rPr>
              <a:t>. </a:t>
            </a:r>
          </a:p>
          <a:p>
            <a:pPr>
              <a:buFontTx/>
              <a:buChar char="•"/>
            </a:pPr>
            <a:r>
              <a:rPr lang="en-US">
                <a:latin typeface="Helvetica" charset="0"/>
              </a:rPr>
              <a:t>When more RAM space is needed, the OS swaps out from RAM the data or instructions that have not been recently used and moves them to a temporary storage area on the hard drive called the </a:t>
            </a:r>
            <a:r>
              <a:rPr lang="en-US" b="1">
                <a:latin typeface="Helvetica" charset="0"/>
              </a:rPr>
              <a:t>swap file</a:t>
            </a:r>
            <a:r>
              <a:rPr lang="en-US">
                <a:latin typeface="Helvetica" charset="0"/>
              </a:rPr>
              <a:t>. </a:t>
            </a:r>
          </a:p>
          <a:p>
            <a:pPr>
              <a:buFontTx/>
              <a:buChar char="•"/>
            </a:pPr>
            <a:r>
              <a:rPr lang="en-US">
                <a:latin typeface="Helvetica" charset="0"/>
              </a:rPr>
              <a:t>If the data and/or instructions in the swap file are needed later, the OS swaps them back into active RAM and replaces them in the hard drive’s swap file with less-active data or instructions. This process of swapping is known as </a:t>
            </a:r>
            <a:r>
              <a:rPr lang="en-US" b="1">
                <a:latin typeface="Helvetica" charset="0"/>
              </a:rPr>
              <a:t>paging</a:t>
            </a:r>
            <a:r>
              <a:rPr lang="en-US">
                <a:latin typeface="Helvetica" charset="0"/>
              </a:rPr>
              <a:t>.</a:t>
            </a:r>
          </a:p>
          <a:p>
            <a:pPr>
              <a:buFontTx/>
              <a:buChar char="•"/>
            </a:pPr>
            <a:r>
              <a:rPr lang="en-US">
                <a:latin typeface="Helvetica" charset="0"/>
              </a:rPr>
              <a:t>Eventually your computer will become sluggish as it is forced to page more and more often. This condition of excessive paging is called </a:t>
            </a:r>
            <a:r>
              <a:rPr lang="en-US" b="1">
                <a:latin typeface="Helvetica" charset="0"/>
              </a:rPr>
              <a:t>thrashing</a:t>
            </a:r>
            <a:r>
              <a:rPr lang="en-US">
                <a:latin typeface="Helvetica" charset="0"/>
              </a:rPr>
              <a:t>.</a:t>
            </a:r>
          </a:p>
          <a:p>
            <a:pPr>
              <a:buFontTx/>
              <a:buChar char="•"/>
            </a:pPr>
            <a:r>
              <a:rPr lang="en-US">
                <a:latin typeface="Helvetica" charset="0"/>
              </a:rPr>
              <a:t> The solution to this problem is to increase the amount of RAM in your system so that you can avoid it having to send data and instructions to virtual memory. </a:t>
            </a:r>
            <a:endParaRPr lang="en-US"/>
          </a:p>
          <a:p>
            <a:endParaRPr lang="en-US"/>
          </a:p>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4EA3C-49E3-44B1-8824-CD4BDB947C34}" type="slidenum">
              <a:rPr lang="en-US"/>
              <a:pPr/>
              <a:t>17</a:t>
            </a:fld>
            <a:endParaRPr lang="en-US"/>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pPr>
              <a:buFontTx/>
              <a:buChar char="•"/>
            </a:pPr>
            <a:r>
              <a:rPr lang="en-US">
                <a:latin typeface="Helvetica" charset="0"/>
              </a:rPr>
              <a:t>Each device attached to your computer comes with a special program called a </a:t>
            </a:r>
            <a:r>
              <a:rPr lang="en-US" b="1">
                <a:latin typeface="Helvetica" charset="0"/>
              </a:rPr>
              <a:t>device driver </a:t>
            </a:r>
            <a:r>
              <a:rPr lang="en-US">
                <a:latin typeface="Helvetica" charset="0"/>
              </a:rPr>
              <a:t>that facilitates the communication between the device and the OS.</a:t>
            </a:r>
            <a:r>
              <a:rPr lang="en-US" b="1">
                <a:latin typeface="Helvetica" charset="0"/>
              </a:rPr>
              <a:t> </a:t>
            </a:r>
          </a:p>
          <a:p>
            <a:pPr>
              <a:buFontTx/>
              <a:buChar char="•"/>
            </a:pPr>
            <a:r>
              <a:rPr lang="en-US">
                <a:latin typeface="Helvetica" charset="0"/>
              </a:rPr>
              <a:t>The device driver translates the specialized commands of the device to commands that the OS can understand, and vice versa. Thus, devices will not function without the proper device driver because the OS would not know how to communicate with them.</a:t>
            </a:r>
          </a:p>
          <a:p>
            <a:pPr>
              <a:buFontTx/>
              <a:buChar char="•"/>
            </a:pPr>
            <a:r>
              <a:rPr lang="en-US">
                <a:latin typeface="Helvetica" charset="0"/>
              </a:rPr>
              <a:t>Today, most devices come with the driver already pre-installed in Windows. The devices whose drivers are included in Windows are called </a:t>
            </a:r>
            <a:r>
              <a:rPr lang="en-US" b="1">
                <a:latin typeface="Helvetica" charset="0"/>
              </a:rPr>
              <a:t>Plug and Play (PnP)</a:t>
            </a:r>
            <a:r>
              <a:rPr lang="en-US">
                <a:latin typeface="Helvetica" charset="0"/>
              </a:rPr>
              <a:t>.</a:t>
            </a:r>
          </a:p>
          <a:p>
            <a:pPr>
              <a:buFontTx/>
              <a:buChar char="•"/>
            </a:pPr>
            <a:r>
              <a:rPr lang="en-US">
                <a:latin typeface="Helvetica" charset="0"/>
              </a:rPr>
              <a:t> However, Plug and Play</a:t>
            </a:r>
            <a:r>
              <a:rPr lang="en-US" b="1">
                <a:latin typeface="Helvetica" charset="0"/>
              </a:rPr>
              <a:t> </a:t>
            </a:r>
            <a:r>
              <a:rPr lang="en-US">
                <a:latin typeface="Helvetica" charset="0"/>
              </a:rPr>
              <a:t>is not a driver. Instead, it is a software and hardware standard  designed to facilitate the installation of a new piece of hardware in computers by including the driver the device needs to run into the OS. </a:t>
            </a:r>
          </a:p>
          <a:p>
            <a:pPr>
              <a:buFontTx/>
              <a:buChar char="•"/>
            </a:pPr>
            <a:r>
              <a:rPr lang="en-US">
                <a:latin typeface="Helvetica" charset="0"/>
              </a:rPr>
              <a:t>Plug and Play enables users to plug in their new device to a port on the system, turn on the system, and immediately use the device. The OS automatically recognizes the device and its driver.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9FEF42-519D-48AC-A55C-B9056A02AE94}" type="slidenum">
              <a:rPr lang="en-US"/>
              <a:pPr/>
              <a:t>18</a:t>
            </a:fld>
            <a:endParaRPr lang="en-US"/>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pPr>
              <a:buFontTx/>
              <a:buChar char="•"/>
            </a:pPr>
            <a:r>
              <a:rPr lang="en-US">
                <a:latin typeface="Helvetica" charset="0"/>
              </a:rPr>
              <a:t>For software programs to work with the CPU, they must contain code that the CPU recognizes. Rather than having the same blocks of code for similar procedures in each software application, the OS includes the blocks of code that software applications need. </a:t>
            </a:r>
          </a:p>
          <a:p>
            <a:pPr>
              <a:buFontTx/>
              <a:buChar char="•"/>
            </a:pPr>
            <a:r>
              <a:rPr lang="en-US">
                <a:latin typeface="Helvetica" charset="0"/>
              </a:rPr>
              <a:t>These blocks of code are called </a:t>
            </a:r>
            <a:r>
              <a:rPr lang="en-US" b="1">
                <a:latin typeface="Helvetica" charset="0"/>
              </a:rPr>
              <a:t>application programming interfaces (APIs)</a:t>
            </a:r>
            <a:r>
              <a:rPr lang="en-US">
                <a:latin typeface="Helvetica" charset="0"/>
              </a:rPr>
              <a:t>. </a:t>
            </a:r>
          </a:p>
          <a:p>
            <a:pPr>
              <a:buFontTx/>
              <a:buChar char="•"/>
            </a:pPr>
            <a:r>
              <a:rPr lang="en-US">
                <a:latin typeface="Helvetica" charset="0"/>
              </a:rPr>
              <a:t>To create programs that can communicate with the operating system, software programmers need only </a:t>
            </a:r>
            <a:r>
              <a:rPr lang="en-US" i="1">
                <a:latin typeface="Helvetica" charset="0"/>
              </a:rPr>
              <a:t>refer</a:t>
            </a:r>
            <a:r>
              <a:rPr lang="en-US">
                <a:latin typeface="Helvetica" charset="0"/>
              </a:rPr>
              <a:t> to the API code blocks in their individual application programs, rather than including the entire code in the application itself. Not only do APIs avoid redundancies in software code, they also make it easier for software developers to respond to changes in the OS.</a:t>
            </a:r>
          </a:p>
          <a:p>
            <a:pPr>
              <a:buFontTx/>
              <a:buChar char="•"/>
            </a:pPr>
            <a:r>
              <a:rPr lang="en-US">
                <a:latin typeface="Helvetica" charset="0"/>
              </a:rPr>
              <a:t>Microsoft DirectX, for example, is a group of multimedia APIs built into the Windows operating system that improves graphics and sounds when you’re playing games or watching video on your PC.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EF279B-94A8-433C-B30A-78DF57166793}" type="slidenum">
              <a:rPr lang="en-US"/>
              <a:pPr/>
              <a:t>19</a:t>
            </a:fld>
            <a:endParaRPr lang="en-US"/>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pPr>
              <a:buFontTx/>
              <a:buChar char="•"/>
            </a:pPr>
            <a:r>
              <a:rPr lang="en-US"/>
              <a:t>For a computer to go from a dead stop to ready-for-use, a four step start-up process is required. This is often referred to as booting up the computer, or the boot process. The boot process consists of four basic </a:t>
            </a:r>
            <a:r>
              <a:rPr lang="en-US" sz="2400" b="1">
                <a:latin typeface="Verdana" pitchFamily="34" charset="0"/>
              </a:rPr>
              <a:t>steps</a:t>
            </a:r>
            <a:r>
              <a:rPr lang="en-US"/>
              <a:t>:</a:t>
            </a:r>
          </a:p>
          <a:p>
            <a:pPr>
              <a:spcBef>
                <a:spcPts val="600"/>
              </a:spcBef>
              <a:spcAft>
                <a:spcPts val="200"/>
              </a:spcAft>
            </a:pPr>
            <a:r>
              <a:rPr lang="en-US"/>
              <a:t>	1.	The basic input/output system (BIOS) is activated by powering on the 		CPU.</a:t>
            </a:r>
          </a:p>
          <a:p>
            <a:pPr>
              <a:spcBef>
                <a:spcPts val="200"/>
              </a:spcBef>
              <a:spcAft>
                <a:spcPts val="200"/>
              </a:spcAft>
            </a:pPr>
            <a:r>
              <a:rPr lang="en-US"/>
              <a:t>	2.	The BIOS checks that all attached devices are in place (called a power-		on self-test, or POST).</a:t>
            </a:r>
          </a:p>
          <a:p>
            <a:pPr>
              <a:spcBef>
                <a:spcPts val="200"/>
              </a:spcBef>
              <a:spcAft>
                <a:spcPts val="200"/>
              </a:spcAft>
            </a:pPr>
            <a:r>
              <a:rPr lang="en-US"/>
              <a:t>	3.	The operating system is loaded into RAM.</a:t>
            </a:r>
          </a:p>
          <a:p>
            <a:pPr>
              <a:spcBef>
                <a:spcPts val="200"/>
              </a:spcBef>
              <a:spcAft>
                <a:spcPts val="600"/>
              </a:spcAft>
            </a:pPr>
            <a:r>
              <a:rPr lang="en-US"/>
              <a:t>	4.	Configuration and customization settings are checked.</a:t>
            </a:r>
          </a:p>
          <a:p>
            <a:pPr>
              <a:buFontTx/>
              <a:buChar char="•"/>
            </a:pPr>
            <a:r>
              <a:rPr lang="en-US"/>
              <a:t> </a:t>
            </a:r>
            <a:r>
              <a:rPr lang="en-US">
                <a:latin typeface="Helvetica" charset="0"/>
              </a:rPr>
              <a:t>Once the boot process has completed these steps, it is ready to accept commands and data.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57E386-76D9-437E-A1E5-515C92F09483}" type="slidenum">
              <a:rPr lang="en-US"/>
              <a:pPr/>
              <a:t>20</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pPr>
              <a:buFontTx/>
              <a:buChar char="•"/>
            </a:pPr>
            <a:r>
              <a:rPr lang="en-US"/>
              <a:t>Errors during the boot process are often very simple to correct and it is helpful to be aware of the most common problems. </a:t>
            </a:r>
          </a:p>
          <a:p>
            <a:pPr>
              <a:buFontTx/>
              <a:buChar char="•"/>
            </a:pPr>
            <a:r>
              <a:rPr lang="en-US"/>
              <a:t>Many computers are set to look on the floppy drive first for an operating system. This method allows for booting the system if the hard drive goes bad. Normally, when the computer finds no disk in the floppy drive, it looks to the hard drive and boots from there. If you leave a diskette in the drive that does not have system files on it, the computer will display a message that there is a “non-system disk.” Removing the diskette will solve the problem.</a:t>
            </a:r>
          </a:p>
          <a:p>
            <a:pPr>
              <a:buFontTx/>
              <a:buChar char="•"/>
            </a:pPr>
            <a:r>
              <a:rPr lang="en-US"/>
              <a:t>During POST, the BIOS looks for a video out connection and a keyboard in connection. If either is missing the boot process is halted and a series of beeps will be heard. The solution is to check your keyboard connection and video card to make sure something didn’t become disconnected. </a:t>
            </a:r>
          </a:p>
          <a:p>
            <a:pPr>
              <a:buFontTx/>
              <a:buChar char="•"/>
            </a:pPr>
            <a:r>
              <a:rPr lang="en-US">
                <a:latin typeface="Helvetica" charset="0"/>
              </a:rPr>
              <a:t>Sometimes Windows does not boot properly and you end up with a screen with the words </a:t>
            </a:r>
            <a:r>
              <a:rPr lang="en-US" i="1">
                <a:latin typeface="Helvetica" charset="0"/>
              </a:rPr>
              <a:t>Safe Mode</a:t>
            </a:r>
            <a:r>
              <a:rPr lang="en-US">
                <a:latin typeface="Helvetica" charset="0"/>
              </a:rPr>
              <a:t> in the corners. </a:t>
            </a:r>
            <a:r>
              <a:rPr lang="en-US" b="1">
                <a:latin typeface="Helvetica" charset="0"/>
              </a:rPr>
              <a:t>Safe mode </a:t>
            </a:r>
            <a:r>
              <a:rPr lang="en-US">
                <a:latin typeface="Helvetica" charset="0"/>
              </a:rPr>
              <a:t>is a special diagnostic mode designed for troubleshooting errors. While in Safe mode, only the essential devices of the system (such as the mouse, keyboard, and monitor) function. If, after you boot, you end up in Safe mode, try rebooting the machine before doing anything else. If you still end up in Safe mode and if you have recently installed new software or a new hardware device, try uninstalling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EAC74A-A476-423B-AB4B-CA28B548CC3E}" type="slidenum">
              <a:rPr lang="en-US"/>
              <a:pPr/>
              <a:t>3</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pPr>
              <a:buFontTx/>
              <a:buChar char="•"/>
            </a:pPr>
            <a:r>
              <a:rPr lang="en-US">
                <a:latin typeface="Helvetica" charset="0"/>
              </a:rPr>
              <a:t>Operating systems can be classified into four categories, depending on the number of users they service and the tasks they perform.</a:t>
            </a:r>
          </a:p>
          <a:p>
            <a:pPr>
              <a:buFontTx/>
              <a:buChar char="•"/>
            </a:pPr>
            <a:r>
              <a:rPr lang="en-US">
                <a:latin typeface="Helvetica" charset="0"/>
              </a:rPr>
              <a:t>Real-time operating systems don’t require the intervention of any users at all.</a:t>
            </a:r>
          </a:p>
          <a:p>
            <a:pPr>
              <a:buFontTx/>
              <a:buChar char="•"/>
            </a:pPr>
            <a:r>
              <a:rPr lang="en-US">
                <a:latin typeface="Helvetica" charset="0"/>
              </a:rPr>
              <a:t>Single-user, single-task operating systems are proprietary systems developed specifically for the devices they manage.</a:t>
            </a:r>
          </a:p>
          <a:p>
            <a:pPr>
              <a:buFontTx/>
              <a:buChar char="•"/>
            </a:pPr>
            <a:r>
              <a:rPr lang="en-US">
                <a:latin typeface="Helvetica" charset="0"/>
              </a:rPr>
              <a:t>Single-user, multitask operating systems are available commercially, for personal and business use.</a:t>
            </a:r>
          </a:p>
          <a:p>
            <a:pPr>
              <a:buFontTx/>
              <a:buChar char="•"/>
            </a:pPr>
            <a:r>
              <a:rPr lang="en-US">
                <a:latin typeface="Helvetica" charset="0"/>
              </a:rPr>
              <a:t>Multiuser operating systems coordinate resources for many users on a network.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E676F-AD4D-4BE9-ABC0-042572829CD9}" type="slidenum">
              <a:rPr lang="en-US"/>
              <a:pPr/>
              <a:t>21</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pPr>
              <a:buFontTx/>
              <a:buChar char="•"/>
            </a:pPr>
            <a:r>
              <a:rPr lang="en-US">
                <a:latin typeface="Helvetica" charset="0"/>
              </a:rPr>
              <a:t>The </a:t>
            </a:r>
            <a:r>
              <a:rPr lang="en-US" b="1">
                <a:latin typeface="Helvetica" charset="0"/>
              </a:rPr>
              <a:t>desktop</a:t>
            </a:r>
            <a:r>
              <a:rPr lang="en-US">
                <a:latin typeface="Helvetica" charset="0"/>
              </a:rPr>
              <a:t> is the first interaction you have with the OS and the first image you see on your monitor. As its name implies, your computer’s desktop puts at your fingertips all of the elements necessary for a productive work session that are typically found on or near the top of a traditional desk, such as files and folders.</a:t>
            </a:r>
          </a:p>
          <a:p>
            <a:pPr>
              <a:buFontTx/>
              <a:buChar char="•"/>
            </a:pPr>
            <a:r>
              <a:rPr lang="en-US"/>
              <a:t>The parts of the desktop are listed here. Try to name them before the mouse is clicked.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970E8-D38A-4B5A-A533-E0B4633DDDCE}" type="slidenum">
              <a:rPr lang="en-US"/>
              <a:pPr/>
              <a:t>22</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pPr>
              <a:buFontTx/>
              <a:buChar char="•"/>
            </a:pPr>
            <a:r>
              <a:rPr lang="en-US"/>
              <a:t>The Start menu is found by clicking on the lower left button on the screen. From it, you can reach all parts of the software system. Try to identify the parts of the Start menu before the mouse is clicked.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43AAD2-6085-4206-AC3E-79B346AF31D8}" type="slidenum">
              <a:rPr lang="en-US"/>
              <a:pPr/>
              <a:t>23</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pPr>
              <a:buFontTx/>
              <a:buChar char="•"/>
            </a:pPr>
            <a:r>
              <a:rPr lang="en-US"/>
              <a:t>The standard window in Windows has consistent features. Once a user is familiar with the setup of these features, he or she will be immediately familiar with the windows in any Windows software. How many of the features can you name?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38823-28BA-49C1-8C6A-A09C01D47576}" type="slidenum">
              <a:rPr lang="en-US"/>
              <a:pPr/>
              <a:t>24</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pPr>
              <a:buFontTx/>
              <a:buChar char="•"/>
            </a:pPr>
            <a:r>
              <a:rPr lang="en-US">
                <a:latin typeface="Helvetica" charset="0"/>
              </a:rPr>
              <a:t>An additional function of the OS is to enable </a:t>
            </a:r>
            <a:r>
              <a:rPr lang="en-US" b="1">
                <a:latin typeface="Helvetica" charset="0"/>
              </a:rPr>
              <a:t>file management</a:t>
            </a:r>
            <a:r>
              <a:rPr lang="en-US">
                <a:latin typeface="Helvetica" charset="0"/>
              </a:rPr>
              <a:t>, which entails providing organizational structure to the computer’s contents. The OS allows you to organize the contents of your computer in a hierarchical structure of </a:t>
            </a:r>
            <a:r>
              <a:rPr lang="en-US" b="1">
                <a:latin typeface="Helvetica" charset="0"/>
              </a:rPr>
              <a:t>directories</a:t>
            </a:r>
            <a:r>
              <a:rPr lang="en-US">
                <a:latin typeface="Helvetica" charset="0"/>
              </a:rPr>
              <a:t> that includes drives, folders, sub</a:t>
            </a:r>
            <a:r>
              <a:rPr lang="en-US" i="1">
                <a:latin typeface="Helvetica" charset="0"/>
              </a:rPr>
              <a:t>folders</a:t>
            </a:r>
            <a:r>
              <a:rPr lang="en-US">
                <a:latin typeface="Helvetica" charset="0"/>
              </a:rPr>
              <a:t>, and </a:t>
            </a:r>
            <a:r>
              <a:rPr lang="en-US" i="1">
                <a:latin typeface="Helvetica" charset="0"/>
              </a:rPr>
              <a:t>files</a:t>
            </a:r>
            <a:r>
              <a:rPr lang="en-US">
                <a:latin typeface="Helvetica" charset="0"/>
              </a:rPr>
              <a:t>. </a:t>
            </a:r>
            <a:endParaRPr lang="en-US"/>
          </a:p>
          <a:p>
            <a:r>
              <a:rPr lang="en-US"/>
              <a:t>	</a:t>
            </a:r>
          </a:p>
          <a:p>
            <a:r>
              <a:rPr lang="en-US"/>
              <a:t>.</a:t>
            </a:r>
          </a:p>
          <a:p>
            <a:r>
              <a:rPr lang="en-US"/>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272408-96F3-4252-8D95-7E352EE03CBE}" type="slidenum">
              <a:rPr lang="en-US"/>
              <a:pPr/>
              <a:t>25</a:t>
            </a:fld>
            <a:endParaRPr lang="en-US"/>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pPr>
              <a:buFontTx/>
              <a:buChar char="•"/>
            </a:pPr>
            <a:r>
              <a:rPr lang="en-US"/>
              <a:t>Windows Explorer is the main file management utility packaged with the Windows operating system. On the left side of the screen is a graphic representation of the structure of drives and folders. On the right side is a list of files in the selected folder. The program allows you to see the file list a number of ways.</a:t>
            </a:r>
          </a:p>
          <a:p>
            <a:pPr>
              <a:buFontTx/>
              <a:buChar char="•"/>
            </a:pPr>
            <a:r>
              <a:rPr lang="en-US">
                <a:latin typeface="Helvetica" charset="0"/>
              </a:rPr>
              <a:t>In Windows XP, when you are in a folder, such as My Documents, you can use any of the viewing options located on the View menu to arrange and view your files and folders:</a:t>
            </a:r>
          </a:p>
          <a:p>
            <a:r>
              <a:rPr lang="en-US" b="1"/>
              <a:t>--Tiles view</a:t>
            </a:r>
            <a:r>
              <a:rPr lang="en-US"/>
              <a:t> displays files and folders as icons in list form. Each icon includes the filename, the application associated with the file, and the file size.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D189D4-195D-478C-A770-EFAB049D9FA2}" type="slidenum">
              <a:rPr lang="en-US"/>
              <a:pPr/>
              <a:t>26</a:t>
            </a:fld>
            <a:endParaRPr 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r>
              <a:rPr lang="en-US"/>
              <a:t>--</a:t>
            </a:r>
            <a:r>
              <a:rPr lang="en-US" b="1"/>
              <a:t>Thumbnails view</a:t>
            </a:r>
            <a:r>
              <a:rPr lang="en-US"/>
              <a:t> shows the contents of folders as small images. Thumbnails view is therefore the best view to use if your folder contains picture files.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354AEF-E9BB-4751-AA29-C58CFC65BACF}" type="slidenum">
              <a:rPr lang="en-US"/>
              <a:pPr/>
              <a:t>27</a:t>
            </a:fld>
            <a:endParaRPr 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r>
              <a:rPr lang="en-US"/>
              <a:t>--I</a:t>
            </a:r>
            <a:r>
              <a:rPr lang="en-US" b="1"/>
              <a:t>con view</a:t>
            </a:r>
            <a:r>
              <a:rPr lang="en-US"/>
              <a:t> also displays files and folders as icons in list form, but the icons are smaller and include no other file information beside the filename. However, additional file information is displayed when you place your cursor over the file icon.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1C07-B3A3-46C2-8B95-22820782E30D}" type="slidenum">
              <a:rPr lang="en-US"/>
              <a:pPr/>
              <a:t>28</a:t>
            </a:fld>
            <a:endParaRPr lang="en-US"/>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r>
              <a:rPr lang="en-US"/>
              <a:t>--</a:t>
            </a:r>
            <a:r>
              <a:rPr lang="en-US" b="1"/>
              <a:t>List view</a:t>
            </a:r>
            <a:r>
              <a:rPr lang="en-US"/>
              <a:t> is another display of even smaller icons and filenames. This is a good view if you have a lot of content in the folder and need to see most or all of it at once.</a:t>
            </a:r>
          </a:p>
          <a:p>
            <a:endParaRPr lang="en-US"/>
          </a:p>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AB7526-C116-463B-8A68-D257877F71A3}" type="slidenum">
              <a:rPr lang="en-US"/>
              <a:pPr/>
              <a:t>29</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r>
              <a:rPr lang="en-US" b="1">
                <a:latin typeface="Helvetica" charset="0"/>
              </a:rPr>
              <a:t>--In Details view, f</a:t>
            </a:r>
            <a:r>
              <a:rPr lang="en-US">
                <a:latin typeface="Helvetica" charset="0"/>
              </a:rPr>
              <a:t>iles and folders are displayed in list form, and the additional file information is displayed in columns alongside the filename. You can sort and display the contents of the folder by any of the column headings.</a:t>
            </a:r>
            <a:endParaRPr lang="en-US"/>
          </a:p>
          <a:p>
            <a:pPr>
              <a:buFontTx/>
              <a:buChar char="•"/>
            </a:pPr>
            <a:endParaRPr lang="en-US">
              <a:latin typeface="Helvetica" charset="0"/>
            </a:endParaRPr>
          </a:p>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CE36A-C676-41ED-84CD-4BA468ADE421}" type="slidenum">
              <a:rPr lang="en-US"/>
              <a:pPr/>
              <a:t>30</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pPr>
              <a:buFontTx/>
              <a:buChar char="•"/>
            </a:pPr>
            <a:r>
              <a:rPr lang="en-US">
                <a:latin typeface="Helvetica" charset="0"/>
              </a:rPr>
              <a:t>The first part of a file, or the </a:t>
            </a:r>
            <a:r>
              <a:rPr lang="en-US" b="1">
                <a:latin typeface="Helvetica" charset="0"/>
              </a:rPr>
              <a:t>filename</a:t>
            </a:r>
            <a:r>
              <a:rPr lang="en-US">
                <a:latin typeface="Helvetica" charset="0"/>
              </a:rPr>
              <a:t>, is the name you assign to the file when you save it. For example, “bioreport” may be the name you assign a report you have completed for biology. </a:t>
            </a:r>
          </a:p>
          <a:p>
            <a:pPr>
              <a:buFontTx/>
              <a:buChar char="•"/>
            </a:pPr>
            <a:r>
              <a:rPr lang="en-US">
                <a:latin typeface="Helvetica" charset="0"/>
              </a:rPr>
              <a:t>The </a:t>
            </a:r>
            <a:r>
              <a:rPr lang="en-US"/>
              <a:t>only characters not legal in filenames now are the forward and back slash , the colon, plus sign, asterisk, question mark, quotation mark, greater than and less than and the vertical line.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C894A-2CD6-44B0-BFD8-B6E4D8451B42}" type="slidenum">
              <a:rPr lang="en-US"/>
              <a:pPr/>
              <a:t>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pPr>
              <a:buFontTx/>
              <a:buChar char="•"/>
            </a:pPr>
            <a:r>
              <a:rPr lang="en-US">
                <a:latin typeface="Helvetica" charset="0"/>
              </a:rPr>
              <a:t>Machinery that is required to perform a repetitive series of specific tasks in an exact amount of time requires a </a:t>
            </a:r>
            <a:r>
              <a:rPr lang="en-US" b="1">
                <a:latin typeface="Helvetica" charset="0"/>
              </a:rPr>
              <a:t>real-time operating system</a:t>
            </a:r>
            <a:r>
              <a:rPr lang="en-US">
                <a:latin typeface="Helvetica" charset="0"/>
              </a:rPr>
              <a:t>.</a:t>
            </a:r>
          </a:p>
          <a:p>
            <a:pPr>
              <a:buFontTx/>
              <a:buChar char="•"/>
            </a:pPr>
            <a:r>
              <a:rPr lang="en-US">
                <a:latin typeface="Helvetica" charset="0"/>
              </a:rPr>
              <a:t>This type of operating system is a program with a specific purpose. </a:t>
            </a:r>
          </a:p>
          <a:p>
            <a:pPr>
              <a:buFontTx/>
              <a:buChar char="•"/>
            </a:pPr>
            <a:r>
              <a:rPr lang="en-US">
                <a:latin typeface="Helvetica" charset="0"/>
              </a:rPr>
              <a:t>For example, instruments such as those found in the scientific, defense, and aerospace industries that must perform regimented tasks or record precise results require real-time operating systems. </a:t>
            </a:r>
          </a:p>
          <a:p>
            <a:pPr>
              <a:buFontTx/>
              <a:buChar char="•"/>
            </a:pPr>
            <a:r>
              <a:rPr lang="en-US">
                <a:latin typeface="Helvetica" charset="0"/>
              </a:rPr>
              <a:t>Real-time operating systems are also found in many types of robotic equipment, fuel-injection systems in car engines, video game consoles, and many home appliances</a:t>
            </a:r>
            <a:r>
              <a:rPr lang="en-US"/>
              <a:t>.</a:t>
            </a:r>
          </a:p>
          <a:p>
            <a:pPr>
              <a:buFontTx/>
              <a:buChar char="•"/>
            </a:pPr>
            <a:r>
              <a:rPr lang="en-US">
                <a:latin typeface="Helvetica" charset="0"/>
              </a:rPr>
              <a:t>Real-time operating systems require minimal user interaction. The programs are written specifically to the needs of the devices and their functions. Therefore, there are no commercially available standard RTOS software programs.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E7F460-756C-44C2-A1E5-C95091050872}" type="slidenum">
              <a:rPr lang="en-US"/>
              <a:pPr/>
              <a:t>31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pPr>
              <a:buFontTx/>
              <a:buChar char="•"/>
            </a:pPr>
            <a:r>
              <a:rPr lang="en-US">
                <a:latin typeface="Helvetica" charset="0"/>
              </a:rPr>
              <a:t>Following the filename and after the dot (.) comes an </a:t>
            </a:r>
            <a:r>
              <a:rPr lang="en-US" b="1">
                <a:latin typeface="Helvetica" charset="0"/>
              </a:rPr>
              <a:t>extension</a:t>
            </a:r>
            <a:r>
              <a:rPr lang="en-US">
                <a:latin typeface="Helvetica" charset="0"/>
              </a:rPr>
              <a:t>, or </a:t>
            </a:r>
            <a:r>
              <a:rPr lang="en-US" b="1">
                <a:latin typeface="Helvetica" charset="0"/>
              </a:rPr>
              <a:t>file type. </a:t>
            </a:r>
            <a:r>
              <a:rPr lang="en-US">
                <a:latin typeface="Helvetica" charset="0"/>
              </a:rPr>
              <a:t>This extension identifies what kind of family of files the file belongs to or which application should be used to read the file. For example, if the bioreport file is a Word document, it has a .doc extension and is named bioreport.doc. The table you see here shows different file extensions and the programs associated with them.</a:t>
            </a:r>
          </a:p>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E9B45D-DBEF-44B6-87F2-0974D5AC8882}" type="slidenum">
              <a:rPr lang="en-US"/>
              <a:pPr/>
              <a:t>32</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pPr>
              <a:buFontTx/>
              <a:buChar char="•"/>
            </a:pPr>
            <a:r>
              <a:rPr lang="en-US">
                <a:latin typeface="Helvetica" charset="0"/>
              </a:rPr>
              <a:t>You can tell the location of a file by its </a:t>
            </a:r>
            <a:r>
              <a:rPr lang="en-US" b="1">
                <a:latin typeface="Helvetica" charset="0"/>
              </a:rPr>
              <a:t>file path. </a:t>
            </a:r>
            <a:r>
              <a:rPr lang="en-US">
                <a:latin typeface="Helvetica" charset="0"/>
              </a:rPr>
              <a:t>The file path starts with the drive in which the file is located, and includes all folders, subfolders (if any), the filename, and extension. For example, if you were saving a picture of Emily Brontë for a term paper for an English Comp course, the file path might be C:\My Documents\Spring 2005\English Comp\Term Paper\Illustrations\EBronte.jpg.</a:t>
            </a:r>
          </a:p>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26ACB-2B16-42FB-8829-CD193BF6A9C9}" type="slidenum">
              <a:rPr lang="en-US"/>
              <a:pPr/>
              <a:t>33</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pPr>
              <a:buFontTx/>
              <a:buChar char="•"/>
            </a:pPr>
            <a:r>
              <a:rPr lang="en-US">
                <a:latin typeface="Helvetica" charset="0"/>
              </a:rPr>
              <a:t>Once you’ve located your file with Windows Explorer, you can perform many other file management actions, such as opening, copying, moving, and deleting files. </a:t>
            </a:r>
          </a:p>
          <a:p>
            <a:pPr>
              <a:buFontTx/>
              <a:buChar char="•"/>
            </a:pPr>
            <a:r>
              <a:rPr lang="en-US">
                <a:latin typeface="Helvetica" charset="0"/>
              </a:rPr>
              <a:t>You open a file by clicking the file in its storage location. The operating system then determines which application needs to be loaded to open the requested file and opens the file within the correct application automatically. </a:t>
            </a:r>
          </a:p>
          <a:p>
            <a:pPr>
              <a:buFontTx/>
              <a:buChar char="•"/>
            </a:pPr>
            <a:r>
              <a:rPr lang="en-US">
                <a:latin typeface="Helvetica" charset="0"/>
              </a:rPr>
              <a:t>You can copy a file to another location using the Copy command. When you copy a file, a duplicate file is created and the original file remains in its original location. </a:t>
            </a:r>
          </a:p>
          <a:p>
            <a:pPr>
              <a:buFontTx/>
              <a:buChar char="•"/>
            </a:pPr>
            <a:r>
              <a:rPr lang="en-US">
                <a:latin typeface="Helvetica" charset="0"/>
              </a:rPr>
              <a:t>To move a file from one location to another, you use the Move command. When you move a file, the original file is deleted from its original location.</a:t>
            </a:r>
          </a:p>
          <a:p>
            <a:pPr>
              <a:buFontTx/>
              <a:buChar char="•"/>
            </a:pPr>
            <a:r>
              <a:rPr lang="en-US">
                <a:latin typeface="Helvetica" charset="0"/>
              </a:rPr>
              <a:t>The </a:t>
            </a:r>
            <a:r>
              <a:rPr lang="en-US" b="1">
                <a:latin typeface="Helvetica" charset="0"/>
              </a:rPr>
              <a:t>Recycle Bin is </a:t>
            </a:r>
            <a:r>
              <a:rPr lang="en-US">
                <a:latin typeface="Helvetica" charset="0"/>
              </a:rPr>
              <a:t>a folder on the desktop where files deleted </a:t>
            </a:r>
            <a:r>
              <a:rPr lang="en-US" i="1">
                <a:latin typeface="Helvetica" charset="0"/>
              </a:rPr>
              <a:t>from the hard drive</a:t>
            </a:r>
            <a:r>
              <a:rPr lang="en-US">
                <a:latin typeface="Helvetica" charset="0"/>
              </a:rPr>
              <a:t> reside until you permanently purge them from your system. </a:t>
            </a:r>
          </a:p>
          <a:p>
            <a:pPr>
              <a:buFontTx/>
              <a:buChar char="•"/>
            </a:pPr>
            <a:r>
              <a:rPr lang="en-US">
                <a:latin typeface="Helvetica" charset="0"/>
              </a:rPr>
              <a:t>Unfortunately, files deleted from other drives, such as the floppy drive, CD, flash drive, or network drive, do not go to the Recycle Bin, but are deleted from the system immediately.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C90FC0-339C-4042-9851-E7A6F48C7C25}" type="slidenum">
              <a:rPr lang="en-US"/>
              <a:pPr/>
              <a:t>34</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pPr>
              <a:buFontTx/>
              <a:buChar char="•"/>
            </a:pPr>
            <a:r>
              <a:rPr lang="en-US">
                <a:latin typeface="Helvetica" charset="0"/>
              </a:rPr>
              <a:t>Utility programs are small applications that perform special functions. </a:t>
            </a:r>
          </a:p>
          <a:p>
            <a:pPr>
              <a:buFontTx/>
              <a:buChar char="•"/>
            </a:pPr>
            <a:r>
              <a:rPr lang="en-US">
                <a:latin typeface="Helvetica" charset="0"/>
              </a:rPr>
              <a:t>Some utility programs help manage system resources (such as disk defragmenter utilities), others help make your time and work on the computer more pleasant (such as screen savers), and still others improve efficiency (such as file compression utilities).</a:t>
            </a:r>
          </a:p>
          <a:p>
            <a:pPr>
              <a:buFontTx/>
              <a:buChar char="•"/>
            </a:pPr>
            <a:endParaRPr lang="en-US">
              <a:latin typeface="Helvetica"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1D2D0E-5114-489E-B843-D1395FB0A337}" type="slidenum">
              <a:rPr lang="en-US"/>
              <a:pPr/>
              <a:t>35</a:t>
            </a:fld>
            <a:endParaRPr 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pPr>
              <a:buFontTx/>
              <a:buChar char="•"/>
            </a:pPr>
            <a:r>
              <a:rPr lang="en-US"/>
              <a:t>A right click on an open area of the desktop opens the display properties dialogue box. From here you can adjust the look of your Windows environment, change screensavers and even reset the resolution of the video.</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F2147C-505E-46C7-8954-F584A76EBF6C}" type="slidenum">
              <a:rPr lang="en-US"/>
              <a:pPr/>
              <a:t>36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buFontTx/>
              <a:buChar char="•"/>
            </a:pPr>
            <a:r>
              <a:rPr lang="en-US">
                <a:latin typeface="Helvetica" charset="0"/>
              </a:rPr>
              <a:t>These days, when you install a new program, the program runs a wizard that walks you through the installation process. If a wizard does not initialize automatically, however, you should go to the Add or Remove Programs folder in the Control Panel. This prompts the OS to look in the CD or floppy disk drive for the setup program of the new software and starts the installation wizard.</a:t>
            </a:r>
          </a:p>
          <a:p>
            <a:pPr>
              <a:buFontTx/>
              <a:buChar char="•"/>
            </a:pPr>
            <a:r>
              <a:rPr lang="en-US">
                <a:latin typeface="Helvetica" charset="0"/>
              </a:rPr>
              <a:t>Some people think that deleting a program from the Program Files folder on the C drive is the best way to remove a program from the system. However, most programs include support files that are not located in the main program folder. By selecting the Add or Remove Programs icon in Control Panel, you delete the main program file and all supporting files as well.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077A4D-A290-44E3-97A8-1163FEBF703C}" type="slidenum">
              <a:rPr lang="en-US"/>
              <a:pPr/>
              <a:t>37</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pPr>
              <a:buFontTx/>
              <a:buChar char="•"/>
            </a:pPr>
            <a:r>
              <a:rPr lang="en-US">
                <a:latin typeface="Helvetica" charset="0"/>
              </a:rPr>
              <a:t>A </a:t>
            </a:r>
            <a:r>
              <a:rPr lang="en-US" b="1">
                <a:latin typeface="Helvetica" charset="0"/>
              </a:rPr>
              <a:t>file compression</a:t>
            </a:r>
            <a:r>
              <a:rPr lang="en-US">
                <a:latin typeface="Helvetica" charset="0"/>
              </a:rPr>
              <a:t> </a:t>
            </a:r>
            <a:r>
              <a:rPr lang="en-US" b="1">
                <a:latin typeface="Helvetica" charset="0"/>
              </a:rPr>
              <a:t>utility</a:t>
            </a:r>
            <a:r>
              <a:rPr lang="en-US">
                <a:latin typeface="Helvetica" charset="0"/>
              </a:rPr>
              <a:t> is a program that takes out redundancies in a file to reduce the file size.</a:t>
            </a:r>
          </a:p>
          <a:p>
            <a:pPr>
              <a:buFontTx/>
              <a:buChar char="•"/>
            </a:pPr>
            <a:r>
              <a:rPr lang="en-US">
                <a:latin typeface="Helvetica" charset="0"/>
              </a:rPr>
              <a:t>File compression is helpful because it makes a large file more compact, making it easier and faster to send over the Internet, upload to a Web page, or save onto a disk. </a:t>
            </a:r>
          </a:p>
          <a:p>
            <a:pPr>
              <a:buFontTx/>
              <a:buChar char="•"/>
            </a:pPr>
            <a:r>
              <a:rPr lang="en-US">
                <a:latin typeface="Helvetica" charset="0"/>
              </a:rPr>
              <a:t>Windows XP has built-in compression (or zip) file support. </a:t>
            </a:r>
          </a:p>
          <a:p>
            <a:pPr>
              <a:buFontTx/>
              <a:buChar char="•"/>
            </a:pPr>
            <a:r>
              <a:rPr lang="en-US">
                <a:latin typeface="Helvetica" charset="0"/>
              </a:rPr>
              <a:t>There are also several stand-alone freeware and shareware programs, such as WinZip (for Windows) and StuffIt (for Windows or Mac) that you can obtain to compress your files.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DCDFA-2609-4713-B592-E514FB326EDC}" type="slidenum">
              <a:rPr lang="en-US"/>
              <a:pPr/>
              <a:t>38</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pPr>
              <a:buFontTx/>
              <a:buChar char="•"/>
            </a:pPr>
            <a:r>
              <a:rPr lang="en-US"/>
              <a:t>A set of maintenance utilities are built into Windows primarily for system efficiency. </a:t>
            </a:r>
          </a:p>
          <a:p>
            <a:pPr>
              <a:buFontTx/>
              <a:buChar char="•"/>
            </a:pPr>
            <a:r>
              <a:rPr lang="en-US" b="1">
                <a:latin typeface="Helvetica" charset="0"/>
              </a:rPr>
              <a:t>Disk Cleanup</a:t>
            </a:r>
            <a:r>
              <a:rPr lang="en-US">
                <a:latin typeface="Helvetica" charset="0"/>
              </a:rPr>
              <a:t> cleans unnecessary files from your hard drive. These include files that have accumulated in the Recycle Bin as well as temporary files. If not deleted periodically, these unnecessary files can affect performance.</a:t>
            </a:r>
          </a:p>
          <a:p>
            <a:pPr>
              <a:buFontTx/>
              <a:buChar char="•"/>
            </a:pPr>
            <a:r>
              <a:rPr lang="en-US">
                <a:latin typeface="Helvetica" charset="0"/>
              </a:rPr>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A2B5F3-AB33-4AA9-9414-514CA7AB1C52}" type="slidenum">
              <a:rPr lang="en-US"/>
              <a:pPr/>
              <a:t>39</a:t>
            </a:fld>
            <a:endParaRPr lang="en-US"/>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pPr>
              <a:buFontTx/>
              <a:buChar char="•"/>
            </a:pPr>
            <a:r>
              <a:rPr lang="en-US" b="1">
                <a:latin typeface="Helvetica" charset="0"/>
              </a:rPr>
              <a:t>Disk defragmenter utilities</a:t>
            </a:r>
            <a:r>
              <a:rPr lang="en-US">
                <a:latin typeface="Helvetica" charset="0"/>
              </a:rPr>
              <a:t> regroup related pieces of files together on the hard disk, allowing the OS to work more efficiently.</a:t>
            </a:r>
          </a:p>
          <a:p>
            <a:pPr>
              <a:buFontTx/>
              <a:buChar char="•"/>
            </a:pPr>
            <a:r>
              <a:rPr lang="en-US" b="1">
                <a:latin typeface="Helvetica" charset="0"/>
              </a:rPr>
              <a:t>Error-checking, </a:t>
            </a:r>
            <a:r>
              <a:rPr lang="en-US">
                <a:latin typeface="Helvetica" charset="0"/>
              </a:rPr>
              <a:t>once known as </a:t>
            </a:r>
            <a:r>
              <a:rPr lang="en-US" b="1">
                <a:latin typeface="Helvetica" charset="0"/>
              </a:rPr>
              <a:t>ScanDisk</a:t>
            </a:r>
            <a:r>
              <a:rPr lang="en-US">
                <a:latin typeface="Helvetica" charset="0"/>
              </a:rPr>
              <a:t>,</a:t>
            </a:r>
            <a:r>
              <a:rPr lang="en-US" b="1">
                <a:latin typeface="Helvetica" charset="0"/>
              </a:rPr>
              <a:t> </a:t>
            </a:r>
            <a:r>
              <a:rPr lang="en-US">
                <a:latin typeface="Helvetica" charset="0"/>
              </a:rPr>
              <a:t>checks for lost files and fragments as well as physical errors on your hard drive. Sometimes Error-checking can recover the lost data, but more often, it deletes the files that are taking up space unnecessarily.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33432A-73C4-45D0-A35D-0588357F30AA}" type="slidenum">
              <a:rPr lang="en-US"/>
              <a:pPr/>
              <a:t>40</a:t>
            </a:fld>
            <a:endParaRPr 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pPr>
              <a:buFontTx/>
              <a:buChar char="•"/>
            </a:pPr>
            <a:r>
              <a:rPr lang="en-US">
                <a:latin typeface="Helvetica" charset="0"/>
              </a:rPr>
              <a:t>If a program on your system has stopped working, you can use the Windows </a:t>
            </a:r>
            <a:r>
              <a:rPr lang="en-US" b="1">
                <a:latin typeface="Helvetica" charset="0"/>
              </a:rPr>
              <a:t>Task Manager utility </a:t>
            </a:r>
            <a:r>
              <a:rPr lang="en-US">
                <a:latin typeface="Helvetica" charset="0"/>
              </a:rPr>
              <a:t>to check on the program or to exit the non-responding program. </a:t>
            </a:r>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6A8F80-ACC5-4C7E-9676-E30A1FC1676F}" type="slidenum">
              <a:rPr lang="en-US"/>
              <a:pPr/>
              <a:t>5</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pPr>
              <a:buFont typeface="Times" charset="0"/>
              <a:buChar char="•"/>
            </a:pPr>
            <a:r>
              <a:rPr lang="en-US">
                <a:latin typeface="Helvetica" charset="0"/>
              </a:rPr>
              <a:t>All computers on which one user is performing just one task at a time require a </a:t>
            </a:r>
            <a:r>
              <a:rPr lang="en-US" b="1">
                <a:latin typeface="Helvetica" charset="0"/>
              </a:rPr>
              <a:t>single-user, single-task operating system</a:t>
            </a:r>
            <a:r>
              <a:rPr lang="en-US">
                <a:latin typeface="Helvetica" charset="0"/>
              </a:rPr>
              <a:t>.</a:t>
            </a:r>
            <a:r>
              <a:rPr lang="en-US" b="1">
                <a:latin typeface="Helvetica" charset="0"/>
              </a:rPr>
              <a:t> </a:t>
            </a:r>
            <a:r>
              <a:rPr lang="en-US">
                <a:latin typeface="Helvetica" charset="0"/>
              </a:rPr>
              <a:t>PDAs currently can perform only one task at a time by a single user, so they require single-user, single-task operating system software such as Pocket PC or Palm OS.. </a:t>
            </a:r>
          </a:p>
          <a:p>
            <a:pPr>
              <a:buFont typeface="Times" charset="0"/>
              <a:buChar char="•"/>
            </a:pPr>
            <a:r>
              <a:rPr lang="en-US" b="1">
                <a:latin typeface="Helvetica" charset="0"/>
              </a:rPr>
              <a:t>Microsoft</a:t>
            </a:r>
            <a:r>
              <a:rPr lang="en-US">
                <a:latin typeface="Helvetica" charset="0"/>
              </a:rPr>
              <a:t> </a:t>
            </a:r>
            <a:r>
              <a:rPr lang="en-US" b="1">
                <a:latin typeface="Helvetica" charset="0"/>
              </a:rPr>
              <a:t>Disk Operating System (MS-DOS</a:t>
            </a:r>
            <a:r>
              <a:rPr lang="en-US">
                <a:latin typeface="Helvetica" charset="0"/>
              </a:rPr>
              <a:t>) is another example of a single-user, single-task operating system. </a:t>
            </a:r>
          </a:p>
          <a:p>
            <a:pPr>
              <a:buFont typeface="Times" charset="0"/>
              <a:buChar char="•"/>
            </a:pPr>
            <a:r>
              <a:rPr lang="en-US">
                <a:latin typeface="Helvetica" charset="0"/>
              </a:rPr>
              <a:t>Because your computer can handle only one person working on it at a time but can perform a variety of tasks simultaneously, it uses a </a:t>
            </a:r>
            <a:r>
              <a:rPr lang="en-US" b="1">
                <a:latin typeface="Helvetica" charset="0"/>
              </a:rPr>
              <a:t>single-user, multitask</a:t>
            </a:r>
            <a:r>
              <a:rPr lang="en-US">
                <a:latin typeface="Helvetica" charset="0"/>
              </a:rPr>
              <a:t> </a:t>
            </a:r>
            <a:r>
              <a:rPr lang="en-US" b="1">
                <a:latin typeface="Helvetica" charset="0"/>
              </a:rPr>
              <a:t>operating</a:t>
            </a:r>
            <a:r>
              <a:rPr lang="en-US">
                <a:latin typeface="Helvetica" charset="0"/>
              </a:rPr>
              <a:t> </a:t>
            </a:r>
            <a:r>
              <a:rPr lang="en-US" b="1">
                <a:latin typeface="Helvetica" charset="0"/>
              </a:rPr>
              <a:t>system</a:t>
            </a:r>
            <a:r>
              <a:rPr lang="en-US">
                <a:latin typeface="Helvetica" charset="0"/>
              </a:rPr>
              <a:t>. Windows operating systems and the Macintosh operating system (Mac OS) are most commonly used as single-user multitask operating systems. </a:t>
            </a:r>
          </a:p>
          <a:p>
            <a:pPr>
              <a:buFont typeface="Times" charset="0"/>
              <a:buNone/>
            </a:pPr>
            <a:endParaRPr lang="en-US">
              <a:latin typeface="Helvetica"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443AA0-2D45-4073-8855-4EEFF78DEB27}" type="slidenum">
              <a:rPr lang="en-US"/>
              <a:pPr/>
              <a:t>41</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pPr>
              <a:buFontTx/>
              <a:buChar char="•"/>
            </a:pPr>
            <a:r>
              <a:rPr lang="en-US">
                <a:latin typeface="Helvetica" charset="0"/>
              </a:rPr>
              <a:t>Windows XP has a new utility called </a:t>
            </a:r>
            <a:r>
              <a:rPr lang="en-US" b="1">
                <a:latin typeface="Helvetica" charset="0"/>
              </a:rPr>
              <a:t>System Restore</a:t>
            </a:r>
            <a:r>
              <a:rPr lang="en-US">
                <a:latin typeface="Helvetica" charset="0"/>
              </a:rPr>
              <a:t> that lets you restore your system settings back to a specific date when everything was working properly. </a:t>
            </a: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C18BA-BD93-43DF-AE6D-BB3E2EF1EFF7}" type="slidenum">
              <a:rPr lang="en-US"/>
              <a:pPr/>
              <a:t>42</a:t>
            </a:fld>
            <a:endParaRPr lang="en-US"/>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pPr>
              <a:buFontTx/>
              <a:buChar char="•"/>
            </a:pPr>
            <a:r>
              <a:rPr lang="en-US">
                <a:latin typeface="Helvetica" charset="0"/>
              </a:rPr>
              <a:t>When you use the Windows </a:t>
            </a:r>
            <a:r>
              <a:rPr lang="en-US" b="1">
                <a:latin typeface="Helvetica" charset="0"/>
              </a:rPr>
              <a:t>Backup utility</a:t>
            </a:r>
            <a:r>
              <a:rPr lang="en-US">
                <a:latin typeface="Helvetica" charset="0"/>
              </a:rPr>
              <a:t>, you create a duplicate copy of all the data on your hard disk and copy it to another storage device, such as a CD or external hard drive. </a:t>
            </a:r>
          </a:p>
          <a:p>
            <a:pPr>
              <a:buFontTx/>
              <a:buChar char="•"/>
            </a:pPr>
            <a:r>
              <a:rPr lang="en-US">
                <a:latin typeface="Helvetica" charset="0"/>
              </a:rPr>
              <a:t>The Windows </a:t>
            </a:r>
            <a:r>
              <a:rPr lang="en-US" b="1">
                <a:latin typeface="Helvetica" charset="0"/>
              </a:rPr>
              <a:t>Task Scheduler</a:t>
            </a:r>
            <a:r>
              <a:rPr lang="en-US">
                <a:latin typeface="Helvetica" charset="0"/>
              </a:rPr>
              <a:t> </a:t>
            </a:r>
            <a:r>
              <a:rPr lang="en-US" b="1">
                <a:latin typeface="Helvetica" charset="0"/>
              </a:rPr>
              <a:t>utility</a:t>
            </a:r>
            <a:r>
              <a:rPr lang="en-US">
                <a:latin typeface="Helvetica" charset="0"/>
              </a:rPr>
              <a:t> allows you to schedule tasks to run automatically at predetermined times, with no interaction necessary on your part.</a:t>
            </a:r>
          </a:p>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D96B12-91FF-4570-A740-FCA559CD1551}" type="slidenum">
              <a:rPr lang="en-US"/>
              <a:pPr/>
              <a:t>43</a:t>
            </a:fld>
            <a:endParaRPr 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pPr>
              <a:spcBef>
                <a:spcPts val="400"/>
              </a:spcBef>
              <a:spcAft>
                <a:spcPts val="200"/>
              </a:spcAft>
              <a:buFontTx/>
              <a:buChar char="•"/>
            </a:pPr>
            <a:r>
              <a:rPr lang="en-US" b="1"/>
              <a:t>Utility Manager </a:t>
            </a:r>
            <a:r>
              <a:rPr lang="en-US"/>
              <a:t>is a utility that enables you to magnify the screen image, have screen contents read to you, and display an on-screen keyboard.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482DAF-AD66-40E8-951F-B96179E70122}" type="slidenum">
              <a:rPr lang="en-US"/>
              <a:pPr/>
              <a:t>44</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pPr>
              <a:buFontTx/>
              <a:buChar char="•"/>
            </a:pPr>
            <a:r>
              <a:rPr lang="en-US">
                <a:latin typeface="Helvetica" charset="0"/>
              </a:rPr>
              <a:t>The term </a:t>
            </a:r>
            <a:r>
              <a:rPr lang="en-US" b="1">
                <a:latin typeface="Helvetica" charset="0"/>
              </a:rPr>
              <a:t>software</a:t>
            </a:r>
            <a:r>
              <a:rPr lang="en-US">
                <a:latin typeface="Helvetica" charset="0"/>
              </a:rPr>
              <a:t> refers to a set of instructions that tells the computer what to do. These instruction sets, also called </a:t>
            </a:r>
            <a:r>
              <a:rPr lang="en-US" b="1">
                <a:latin typeface="Helvetica" charset="0"/>
              </a:rPr>
              <a:t>programs</a:t>
            </a:r>
            <a:r>
              <a:rPr lang="en-US">
                <a:latin typeface="Helvetica" charset="0"/>
              </a:rPr>
              <a:t>, provide a means for us to interact with and use the computer. </a:t>
            </a:r>
          </a:p>
          <a:p>
            <a:pPr>
              <a:buFontTx/>
              <a:buChar char="•"/>
            </a:pPr>
            <a:r>
              <a:rPr lang="en-US">
                <a:latin typeface="Helvetica" charset="0"/>
              </a:rPr>
              <a:t>Your computer has two basic types of software: </a:t>
            </a:r>
            <a:r>
              <a:rPr lang="en-US" i="1">
                <a:latin typeface="Helvetica" charset="0"/>
              </a:rPr>
              <a:t>system software</a:t>
            </a:r>
            <a:r>
              <a:rPr lang="en-US">
                <a:latin typeface="Helvetica" charset="0"/>
              </a:rPr>
              <a:t> and </a:t>
            </a:r>
            <a:r>
              <a:rPr lang="en-US" i="1">
                <a:latin typeface="Helvetica" charset="0"/>
              </a:rPr>
              <a:t>application software.</a:t>
            </a:r>
          </a:p>
          <a:p>
            <a:pPr>
              <a:buFontTx/>
              <a:buChar char="•"/>
            </a:pPr>
            <a:endParaRPr lang="en-US" b="1">
              <a:latin typeface="Helvetica"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A1A3E7-A914-4710-9604-180929548D42}" type="slidenum">
              <a:rPr lang="en-US"/>
              <a:pPr/>
              <a:t>45</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pPr>
              <a:buFontTx/>
              <a:buChar char="•"/>
            </a:pPr>
            <a:r>
              <a:rPr lang="en-US">
                <a:latin typeface="Helvetica" charset="0"/>
              </a:rPr>
              <a:t>System software</a:t>
            </a:r>
            <a:r>
              <a:rPr lang="en-US" b="1">
                <a:latin typeface="Helvetica" charset="0"/>
              </a:rPr>
              <a:t> helps run the computer and coordinates instructions between application software and the computer’s hardware devices. System software includes the </a:t>
            </a:r>
            <a:r>
              <a:rPr lang="en-US" b="1" i="1">
                <a:latin typeface="Helvetica" charset="0"/>
              </a:rPr>
              <a:t>operating system</a:t>
            </a:r>
            <a:r>
              <a:rPr lang="en-US" b="1">
                <a:latin typeface="Helvetica" charset="0"/>
              </a:rPr>
              <a:t> , </a:t>
            </a:r>
            <a:r>
              <a:rPr lang="en-US" b="1" i="1">
                <a:latin typeface="Helvetica" charset="0"/>
              </a:rPr>
              <a:t>utility programs</a:t>
            </a:r>
            <a:r>
              <a:rPr lang="en-US" b="1">
                <a:latin typeface="Helvetica" charset="0"/>
              </a:rPr>
              <a:t> (programs often in the operating system that help manage system resources) and device drivers.</a:t>
            </a:r>
          </a:p>
          <a:p>
            <a:pPr>
              <a:buFontTx/>
              <a:buChar char="•"/>
            </a:pPr>
            <a:r>
              <a:rPr lang="en-US">
                <a:latin typeface="Helvetica" charset="0"/>
              </a:rPr>
              <a:t>Application software</a:t>
            </a:r>
            <a:r>
              <a:rPr lang="en-US" b="1">
                <a:latin typeface="Helvetica" charset="0"/>
              </a:rPr>
              <a:t> is what you use to do tasks at home, school, and work.</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83E7CE-5B1D-41B2-BB85-5348A84AF4F8}" type="slidenum">
              <a:rPr lang="en-US"/>
              <a:pPr/>
              <a:t>46</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pPr>
              <a:buFontTx/>
              <a:buChar char="•"/>
            </a:pPr>
            <a:r>
              <a:rPr lang="en-US">
                <a:latin typeface="Helvetica" charset="0"/>
              </a:rPr>
              <a:t>Here you see the various types of application software available. In this chapter, we look at all of these types in detail, starting with productivity software.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1A16A9-3939-42E5-80E0-D2FE3FE2A436}" type="slidenum">
              <a:rPr lang="en-US"/>
              <a:pPr/>
              <a:t>47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pPr>
              <a:buFontTx/>
              <a:buChar char="•"/>
            </a:pPr>
            <a:r>
              <a:rPr lang="en-US" b="1">
                <a:latin typeface="Helvetica" charset="0"/>
              </a:rPr>
              <a:t>Productivity software</a:t>
            </a:r>
            <a:r>
              <a:rPr lang="en-US">
                <a:latin typeface="Helvetica" charset="0"/>
              </a:rPr>
              <a:t> includes programs that enable you to perform various tasks generally required in home, school, and business. This category includes word processing, spreadsheet</a:t>
            </a:r>
            <a:r>
              <a:rPr lang="en-US" i="1">
                <a:latin typeface="Helvetica" charset="0"/>
              </a:rPr>
              <a:t>, </a:t>
            </a:r>
            <a:r>
              <a:rPr lang="en-US">
                <a:latin typeface="Helvetica" charset="0"/>
              </a:rPr>
              <a:t>presentation, database, and personal information manager (PIM) programs</a:t>
            </a:r>
            <a:r>
              <a:rPr lang="en-US" i="1">
                <a:latin typeface="Helvetica" charset="0"/>
              </a:rPr>
              <a:t>.</a:t>
            </a:r>
            <a:r>
              <a:rPr lang="en-US"/>
              <a:t>.</a:t>
            </a:r>
          </a:p>
          <a:p>
            <a:pPr>
              <a:buFontTx/>
              <a:buChar char="•"/>
            </a:pPr>
            <a:r>
              <a:rPr lang="en-US"/>
              <a:t>The most used is Microsoft Office consisting of a Word Processing program called Word, a spreadsheet program called Excel, a presentation program called PowerPoint , a database program called Access, and a PIM called Outlook.</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C39B4E-7165-4797-AE82-931DA9438051}" type="slidenum">
              <a:rPr lang="en-US"/>
              <a:pPr/>
              <a:t>48</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pPr>
              <a:buFontTx/>
              <a:buChar char="•"/>
            </a:pPr>
            <a:r>
              <a:rPr lang="en-US"/>
              <a:t>Word processing software was one of the early applications that turned the computer into a necessity. It offers very powerful features to help write and edit all kinds of documents. Today’s word processors incorporate graphics, templates, and wizards that allow users to create a wide range of document types.</a:t>
            </a:r>
          </a:p>
          <a:p>
            <a:pPr>
              <a:buFontTx/>
              <a:buChar char="•"/>
            </a:pPr>
            <a:r>
              <a:rPr lang="en-US">
                <a:latin typeface="Helvetica" charset="0"/>
              </a:rPr>
              <a:t>Microsoft Word and Corel’s WordPerfect are popular word processing programs. </a:t>
            </a:r>
            <a:endParaRPr lang="en-US"/>
          </a:p>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8712CD-01FA-40C1-B64B-756CF0343060}" type="slidenum">
              <a:rPr lang="en-US"/>
              <a:pPr/>
              <a:t>49</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pPr>
              <a:buFontTx/>
              <a:buChar char="•"/>
            </a:pPr>
            <a:r>
              <a:rPr lang="en-US" b="1">
                <a:latin typeface="Helvetica" charset="0"/>
              </a:rPr>
              <a:t>Spreadsheet software</a:t>
            </a:r>
            <a:r>
              <a:rPr lang="en-US">
                <a:latin typeface="Helvetica" charset="0"/>
              </a:rPr>
              <a:t> enables you to do calculations and numerical analyses easily. You can use spreadsheet software to create a budget, and to evaluate different scenarios such as planning a loan payment strategy.</a:t>
            </a:r>
          </a:p>
          <a:p>
            <a:pPr>
              <a:buFontTx/>
              <a:buChar char="•"/>
            </a:pPr>
            <a:r>
              <a:rPr lang="en-US">
                <a:latin typeface="Helvetica" charset="0"/>
              </a:rPr>
              <a:t>The basic element in a spreadsheet program is the </a:t>
            </a:r>
            <a:r>
              <a:rPr lang="en-US" i="1">
                <a:latin typeface="Helvetica" charset="0"/>
              </a:rPr>
              <a:t>worksheet, whose</a:t>
            </a:r>
            <a:r>
              <a:rPr lang="en-US">
                <a:latin typeface="Helvetica" charset="0"/>
              </a:rPr>
              <a:t> columns and rows form boxes called </a:t>
            </a:r>
            <a:r>
              <a:rPr lang="en-US" i="1">
                <a:latin typeface="Helvetica" charset="0"/>
              </a:rPr>
              <a:t>cells</a:t>
            </a:r>
            <a:r>
              <a:rPr lang="en-US">
                <a:latin typeface="Helvetica" charset="0"/>
              </a:rPr>
              <a:t>. There are several types of data you can enter into a cell:</a:t>
            </a:r>
          </a:p>
          <a:p>
            <a:r>
              <a:rPr lang="en-US" i="1"/>
              <a:t>-Labels</a:t>
            </a:r>
            <a:r>
              <a:rPr lang="en-US"/>
              <a:t> are descriptive text that identifies the components of the worksheet.</a:t>
            </a:r>
          </a:p>
          <a:p>
            <a:r>
              <a:rPr lang="en-US"/>
              <a:t>-</a:t>
            </a:r>
            <a:r>
              <a:rPr lang="en-US" i="1"/>
              <a:t>Values</a:t>
            </a:r>
            <a:r>
              <a:rPr lang="en-US"/>
              <a:t> are numeric data either entered in directly or as a result of a calculation.</a:t>
            </a:r>
          </a:p>
          <a:p>
            <a:r>
              <a:rPr lang="en-US"/>
              <a:t>-</a:t>
            </a:r>
            <a:r>
              <a:rPr lang="en-US" i="1"/>
              <a:t>Formulas</a:t>
            </a:r>
            <a:r>
              <a:rPr lang="en-US"/>
              <a:t> are equations that you build yourself.</a:t>
            </a:r>
          </a:p>
          <a:p>
            <a:r>
              <a:rPr lang="en-US" b="1">
                <a:latin typeface="Helvetica" charset="0"/>
              </a:rPr>
              <a:t>-</a:t>
            </a:r>
            <a:r>
              <a:rPr lang="en-US" i="1">
                <a:latin typeface="Helvetica" charset="0"/>
              </a:rPr>
              <a:t>Functions</a:t>
            </a:r>
            <a:r>
              <a:rPr lang="en-US">
                <a:latin typeface="Helvetica" charset="0"/>
              </a:rPr>
              <a:t> are formulas that are </a:t>
            </a:r>
            <a:r>
              <a:rPr lang="en-US" i="1">
                <a:latin typeface="Helvetica" charset="0"/>
              </a:rPr>
              <a:t>preprogrammed</a:t>
            </a:r>
            <a:r>
              <a:rPr lang="en-US">
                <a:latin typeface="Helvetica" charset="0"/>
              </a:rPr>
              <a:t> into the spreadsheet software. </a:t>
            </a:r>
          </a:p>
          <a:p>
            <a:pPr>
              <a:buFontTx/>
              <a:buChar char="•"/>
            </a:pPr>
            <a:r>
              <a:rPr lang="en-US">
                <a:latin typeface="Helvetica" charset="0"/>
              </a:rPr>
              <a:t>The primary benefit of spreadsheet software is its ability to recalculate all functions and formulas in the spreadsheet automatically when assumptions are changed. </a:t>
            </a:r>
          </a:p>
          <a:p>
            <a:pPr>
              <a:buFontTx/>
              <a:buChar char="•"/>
            </a:pPr>
            <a:r>
              <a:rPr lang="en-US">
                <a:latin typeface="Helvetica" charset="0"/>
              </a:rPr>
              <a:t>Examples of spreadsheet software include Microsoft Excel and Lotus 1-2-3,</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0EB28D-1DB8-4467-B9F2-9DF98088EE18}" type="slidenum">
              <a:rPr lang="en-US"/>
              <a:pPr/>
              <a:t>50</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pPr>
              <a:buFontTx/>
              <a:buChar char="•"/>
            </a:pPr>
            <a:r>
              <a:rPr lang="en-US">
                <a:latin typeface="Helvetica" charset="0"/>
              </a:rPr>
              <a:t>You use </a:t>
            </a:r>
            <a:r>
              <a:rPr lang="en-US" b="1">
                <a:latin typeface="Helvetica" charset="0"/>
              </a:rPr>
              <a:t>presentation software</a:t>
            </a:r>
            <a:r>
              <a:rPr lang="en-US">
                <a:latin typeface="Helvetica" charset="0"/>
              </a:rPr>
              <a:t> to create dynamic presentations such as this one. </a:t>
            </a:r>
          </a:p>
          <a:p>
            <a:pPr>
              <a:buFontTx/>
              <a:buChar char="•"/>
            </a:pPr>
            <a:r>
              <a:rPr lang="en-US">
                <a:latin typeface="Helvetica" charset="0"/>
              </a:rPr>
              <a:t>Basic features include a variety of </a:t>
            </a:r>
            <a:r>
              <a:rPr lang="en-US" i="1">
                <a:latin typeface="Helvetica" charset="0"/>
              </a:rPr>
              <a:t>slide layouts </a:t>
            </a:r>
            <a:r>
              <a:rPr lang="en-US">
                <a:latin typeface="Helvetica" charset="0"/>
              </a:rPr>
              <a:t>and </a:t>
            </a:r>
            <a:r>
              <a:rPr lang="en-US" i="1">
                <a:latin typeface="Helvetica" charset="0"/>
              </a:rPr>
              <a:t>design templates</a:t>
            </a:r>
            <a:r>
              <a:rPr lang="en-US">
                <a:latin typeface="Helvetica" charset="0"/>
              </a:rPr>
              <a:t>, preformatted slide backgrounds that add coordinated colors, fonts, and styles to your slides. </a:t>
            </a:r>
          </a:p>
          <a:p>
            <a:pPr>
              <a:buFontTx/>
              <a:buChar char="•"/>
            </a:pPr>
            <a:r>
              <a:rPr lang="en-US">
                <a:latin typeface="Helvetica" charset="0"/>
              </a:rPr>
              <a:t>You can use animation effects to control how and when text and other objects enter and exit each slide. Similarly, slide transitions add different effects as you move from one to the next during the presentation..</a:t>
            </a:r>
          </a:p>
          <a:p>
            <a:pPr>
              <a:buFontTx/>
              <a:buChar char="•"/>
            </a:pPr>
            <a:r>
              <a:rPr lang="en-US">
                <a:latin typeface="Helvetica" charset="0"/>
              </a:rPr>
              <a:t>There are several different formats with which you can view your presentation. The most common for editing is Normal (or Slide) view.</a:t>
            </a:r>
          </a:p>
          <a:p>
            <a:pPr>
              <a:buFontTx/>
              <a:buChar char="•"/>
            </a:pPr>
            <a:r>
              <a:rPr lang="en-US">
                <a:latin typeface="Helvetica" charset="0"/>
              </a:rPr>
              <a:t>Examples of presentation software include Microsoft PowerPoint and Corel Presentations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DED522-79AF-4703-ACDB-6214E3791A90}" type="slidenum">
              <a:rPr lang="en-US"/>
              <a:pPr/>
              <a:t>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pPr>
              <a:buFontTx/>
              <a:buChar char="•"/>
            </a:pPr>
            <a:r>
              <a:rPr lang="en-US">
                <a:latin typeface="Helvetica" charset="0"/>
              </a:rPr>
              <a:t>A </a:t>
            </a:r>
            <a:r>
              <a:rPr lang="en-US" b="1">
                <a:latin typeface="Helvetica" charset="0"/>
              </a:rPr>
              <a:t>multiuser operating system</a:t>
            </a:r>
            <a:r>
              <a:rPr lang="en-US">
                <a:latin typeface="Helvetica" charset="0"/>
              </a:rPr>
              <a:t> (also known as a </a:t>
            </a:r>
            <a:r>
              <a:rPr lang="en-US" b="1">
                <a:latin typeface="Helvetica" charset="0"/>
              </a:rPr>
              <a:t>network operating system</a:t>
            </a:r>
            <a:r>
              <a:rPr lang="en-US">
                <a:latin typeface="Helvetica" charset="0"/>
              </a:rPr>
              <a:t>) enables more than one user to access the computer system at one time by efficiently juggling all the requests from multiple users. </a:t>
            </a:r>
          </a:p>
          <a:p>
            <a:pPr>
              <a:buFontTx/>
              <a:buChar char="•"/>
            </a:pPr>
            <a:r>
              <a:rPr lang="en-US">
                <a:latin typeface="Helvetica" charset="0"/>
              </a:rPr>
              <a:t>Networks require a multiuser operating system because many users access the server computer at the same time and share resources. A network operating system is installed on the server and manages all user requests, ensuring they do not interfere with each other. </a:t>
            </a:r>
          </a:p>
          <a:p>
            <a:pPr>
              <a:buFontTx/>
              <a:buChar char="•"/>
            </a:pPr>
            <a:r>
              <a:rPr lang="en-US">
                <a:latin typeface="Helvetica" charset="0"/>
              </a:rPr>
              <a:t>Examples include Linux, UNIX, Novell NetWare, and Windows Server 2003</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FDA8D9-30DE-448C-BE81-01D1E5879A6B}" type="slidenum">
              <a:rPr lang="en-US"/>
              <a:pPr/>
              <a:t>51</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pPr>
              <a:buFontTx/>
              <a:buChar char="•"/>
            </a:pPr>
            <a:r>
              <a:rPr lang="en-US" b="1">
                <a:latin typeface="Helvetica" charset="0"/>
              </a:rPr>
              <a:t>Database software</a:t>
            </a:r>
            <a:r>
              <a:rPr lang="en-US">
                <a:latin typeface="Helvetica" charset="0"/>
              </a:rPr>
              <a:t> is basically a complex electronic filing system. </a:t>
            </a:r>
          </a:p>
          <a:p>
            <a:pPr>
              <a:buFontTx/>
              <a:buChar char="•"/>
            </a:pPr>
            <a:r>
              <a:rPr lang="en-US">
                <a:latin typeface="Helvetica" charset="0"/>
              </a:rPr>
              <a:t>Spreadsheet applications include many database features and are easy to use for simple database tasks such as sorting, filtering, and organizing data. However, you need to use a more, full-featured database application to manage larger and more complicated groups of data that contain more than one table or when you need to group, sort, and retrieve data and to generate reports.</a:t>
            </a:r>
          </a:p>
          <a:p>
            <a:pPr>
              <a:buFontTx/>
              <a:buChar char="•"/>
            </a:pPr>
            <a:r>
              <a:rPr lang="en-US">
                <a:latin typeface="Helvetica" charset="0"/>
              </a:rPr>
              <a:t>Traditional databases are organized into fields, records, and tables. A </a:t>
            </a:r>
            <a:r>
              <a:rPr lang="en-US" i="1">
                <a:latin typeface="Helvetica" charset="0"/>
              </a:rPr>
              <a:t>field</a:t>
            </a:r>
            <a:r>
              <a:rPr lang="en-US">
                <a:latin typeface="Helvetica" charset="0"/>
              </a:rPr>
              <a:t> is a data category such as “First Name.” A </a:t>
            </a:r>
            <a:r>
              <a:rPr lang="en-US" i="1">
                <a:latin typeface="Helvetica" charset="0"/>
              </a:rPr>
              <a:t>record</a:t>
            </a:r>
            <a:r>
              <a:rPr lang="en-US">
                <a:latin typeface="Helvetica" charset="0"/>
              </a:rPr>
              <a:t> is a collection of related fields. A </a:t>
            </a:r>
            <a:r>
              <a:rPr lang="en-US" i="1">
                <a:latin typeface="Helvetica" charset="0"/>
              </a:rPr>
              <a:t>table</a:t>
            </a:r>
            <a:r>
              <a:rPr lang="en-US">
                <a:latin typeface="Helvetica" charset="0"/>
              </a:rPr>
              <a:t> groups related records together.</a:t>
            </a:r>
          </a:p>
          <a:p>
            <a:pPr>
              <a:buFontTx/>
              <a:buChar char="•"/>
            </a:pPr>
            <a:r>
              <a:rPr lang="en-US">
                <a:latin typeface="Helvetica" charset="0"/>
              </a:rPr>
              <a:t>Examples of database software include Corel Paradox and Microsoft Access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8CD17-A7F6-445D-9ED8-2BF69C6A6805}" type="slidenum">
              <a:rPr lang="en-US"/>
              <a:pPr/>
              <a:t>52</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pPr>
              <a:buFontTx/>
              <a:buChar char="•"/>
            </a:pPr>
            <a:r>
              <a:rPr lang="en-US">
                <a:latin typeface="Helvetica" charset="0"/>
              </a:rPr>
              <a:t>Most productivity software suites contain some form of </a:t>
            </a:r>
            <a:r>
              <a:rPr lang="en-US" b="1">
                <a:latin typeface="Helvetica" charset="0"/>
              </a:rPr>
              <a:t>personal information manager (PIM) software</a:t>
            </a:r>
            <a:r>
              <a:rPr lang="en-US">
                <a:latin typeface="Helvetica" charset="0"/>
              </a:rPr>
              <a:t>. These programs strive to replace the management tools found on a traditional desk, such as a calendar, address book, notepad, and to-do list. </a:t>
            </a:r>
          </a:p>
          <a:p>
            <a:pPr>
              <a:buFontTx/>
              <a:buChar char="•"/>
            </a:pPr>
            <a:r>
              <a:rPr lang="en-US">
                <a:latin typeface="Helvetica" charset="0"/>
              </a:rPr>
              <a:t>Some PIMs contain e-mail management features so that you can not only receive and send e-mail messages, but also organize them into various folders, prioritize them, and coordinate them with other activities in your calendar. </a:t>
            </a:r>
          </a:p>
          <a:p>
            <a:pPr>
              <a:buFontTx/>
              <a:buChar char="•"/>
            </a:pPr>
            <a:r>
              <a:rPr lang="en-US">
                <a:latin typeface="Helvetica" charset="0"/>
              </a:rPr>
              <a:t>PIM examples include as Microsoft Outlook and Lotus Organizer.</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76D70-9B7C-402A-94E3-EDA33F89C9C7}" type="slidenum">
              <a:rPr lang="en-US"/>
              <a:pPr/>
              <a:t>53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atin typeface="Helvetica" charset="0"/>
              </a:rPr>
              <a:t>Whether you are working on a word document, spreadsheet, database, or slide presentation, there are several tools you can use to increase your efficiency:</a:t>
            </a:r>
          </a:p>
          <a:p>
            <a:pPr lvl="2">
              <a:spcBef>
                <a:spcPts val="400"/>
              </a:spcBef>
              <a:spcAft>
                <a:spcPts val="200"/>
              </a:spcAft>
              <a:buFontTx/>
              <a:buChar char="•"/>
            </a:pPr>
            <a:r>
              <a:rPr lang="en-US" b="1"/>
              <a:t>Wizards</a:t>
            </a:r>
            <a:r>
              <a:rPr lang="en-US"/>
              <a:t> are step-by-step guides that walk you through the necessary steps to complete a complicated task. At each step, the wizard asks you questions. Based on your responses, the wizard helps you complete that portion of the task.</a:t>
            </a:r>
          </a:p>
          <a:p>
            <a:pPr lvl="2">
              <a:spcBef>
                <a:spcPts val="200"/>
              </a:spcBef>
              <a:spcAft>
                <a:spcPts val="200"/>
              </a:spcAft>
              <a:buFontTx/>
              <a:buChar char="•"/>
            </a:pPr>
            <a:r>
              <a:rPr lang="en-US" b="1"/>
              <a:t>Templates</a:t>
            </a:r>
            <a:r>
              <a:rPr lang="en-US"/>
              <a:t> are forms included in many productivity applications that provide the basic structure for a particular kind of document, spreadsheet, or presentation.</a:t>
            </a:r>
          </a:p>
          <a:p>
            <a:pPr lvl="2">
              <a:spcBef>
                <a:spcPts val="200"/>
              </a:spcBef>
              <a:spcAft>
                <a:spcPts val="600"/>
              </a:spcAft>
              <a:buFontTx/>
              <a:buChar char="•"/>
            </a:pPr>
            <a:r>
              <a:rPr lang="en-US" b="1"/>
              <a:t>Macros</a:t>
            </a:r>
            <a:r>
              <a:rPr lang="en-US"/>
              <a:t> are small programs that group a series of commands to run as a single command. Macros are best used to automate a routine task or a complex series of commands that must be run frequently. </a:t>
            </a:r>
          </a:p>
          <a:p>
            <a:endParaRPr lang="en-US">
              <a:latin typeface="Helvetica"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6F4337-9F16-453F-A082-260DA63B6B96}" type="slidenum">
              <a:rPr lang="en-US"/>
              <a:pPr/>
              <a:t>56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pPr>
              <a:buFontTx/>
              <a:buChar char="•"/>
            </a:pPr>
            <a:r>
              <a:rPr lang="en-US">
                <a:latin typeface="Helvetica" charset="0"/>
              </a:rPr>
              <a:t>An </a:t>
            </a:r>
            <a:r>
              <a:rPr lang="en-US" b="1">
                <a:latin typeface="Helvetica" charset="0"/>
              </a:rPr>
              <a:t>integrated software application</a:t>
            </a:r>
            <a:r>
              <a:rPr lang="en-US">
                <a:latin typeface="Helvetica" charset="0"/>
              </a:rPr>
              <a:t> incorporates the most commonly used tools of many productivity software programs into one </a:t>
            </a:r>
            <a:r>
              <a:rPr lang="en-US" i="1">
                <a:latin typeface="Helvetica" charset="0"/>
              </a:rPr>
              <a:t>integrated</a:t>
            </a:r>
            <a:r>
              <a:rPr lang="en-US">
                <a:latin typeface="Helvetica" charset="0"/>
              </a:rPr>
              <a:t> stand-alone program. They don’t include many of the more complex features of the stand-alone productivity software applications. </a:t>
            </a:r>
          </a:p>
          <a:p>
            <a:pPr>
              <a:buFontTx/>
              <a:buChar char="•"/>
            </a:pPr>
            <a:r>
              <a:rPr lang="en-US">
                <a:latin typeface="Helvetica" charset="0"/>
              </a:rPr>
              <a:t>Microsoft Works is an example of an integrated software application. </a:t>
            </a:r>
          </a:p>
          <a:p>
            <a:pPr>
              <a:buFontTx/>
              <a:buChar char="•"/>
            </a:pPr>
            <a:r>
              <a:rPr lang="en-US">
                <a:latin typeface="Helvetica" charset="0"/>
              </a:rPr>
              <a:t>A</a:t>
            </a:r>
            <a:r>
              <a:rPr lang="en-US" b="1">
                <a:latin typeface="Helvetica" charset="0"/>
              </a:rPr>
              <a:t> software suite</a:t>
            </a:r>
            <a:r>
              <a:rPr lang="en-US">
                <a:latin typeface="Helvetica" charset="0"/>
              </a:rPr>
              <a:t> is a group of software programs that have been bundled together as a package. You can buy software suites for many different categories of applications, including productivity, graphics, and virus protection. </a:t>
            </a:r>
          </a:p>
          <a:p>
            <a:pPr>
              <a:buFontTx/>
              <a:buChar char="•"/>
            </a:pPr>
            <a:r>
              <a:rPr lang="en-US">
                <a:latin typeface="Helvetica" charset="0"/>
              </a:rPr>
              <a:t>Microsoft Office is just one example of the many types of software suites on the market today. You can also buy different versions of the same suite, the difference being the combination of software applications included in each version.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6BFBAE-56FE-47CC-926D-7B197C996062}" type="slidenum">
              <a:rPr lang="en-US"/>
              <a:pPr/>
              <a:t>57</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b="1"/>
              <a:t>Financial and business-related software</a:t>
            </a:r>
            <a:r>
              <a:rPr lang="en-US"/>
              <a:t> can be grouped into three main categories:</a:t>
            </a:r>
          </a:p>
          <a:p>
            <a:pPr>
              <a:buFontTx/>
              <a:buChar char="•"/>
            </a:pPr>
            <a:r>
              <a:rPr lang="en-US"/>
              <a:t>Personal financial software that helps you perform businesslike tasks at home, such as preparing your taxes and managing your personal finances</a:t>
            </a:r>
          </a:p>
          <a:p>
            <a:pPr>
              <a:buFontTx/>
              <a:buChar char="•"/>
            </a:pPr>
            <a:r>
              <a:rPr lang="en-US"/>
              <a:t>General business software used in different capacities across industries</a:t>
            </a:r>
          </a:p>
          <a:p>
            <a:pPr>
              <a:buFontTx/>
              <a:buChar char="•"/>
            </a:pPr>
            <a:r>
              <a:rPr lang="en-US">
                <a:latin typeface="Helvetica" charset="0"/>
              </a:rPr>
              <a:t>Specialized business software designed for particular industries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C7E5EC-56BD-4F59-8BAA-0237BC3C0043}" type="slidenum">
              <a:rPr lang="en-US"/>
              <a:pPr/>
              <a:t>58</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pPr>
              <a:buFontTx/>
              <a:buChar char="•"/>
            </a:pPr>
            <a:r>
              <a:rPr lang="en-US" b="1">
                <a:latin typeface="Helvetica" charset="0"/>
              </a:rPr>
              <a:t>Tax-preparation software</a:t>
            </a:r>
            <a:r>
              <a:rPr lang="en-US">
                <a:latin typeface="Helvetica" charset="0"/>
              </a:rPr>
              <a:t> enables you to prepare your taxes on your own rather than having to hire a professional. Each program offers a complete set of tax forms and instructions as well as expert advice on how to complete each form. Examples include Intuit’s TurboTax and H&amp;R Block’s TaxCut</a:t>
            </a:r>
          </a:p>
          <a:p>
            <a:pPr>
              <a:buFontTx/>
              <a:buChar char="•"/>
            </a:pPr>
            <a:r>
              <a:rPr lang="en-US" b="1">
                <a:latin typeface="Helvetica" charset="0"/>
              </a:rPr>
              <a:t>Financial planning software </a:t>
            </a:r>
            <a:r>
              <a:rPr lang="en-US">
                <a:latin typeface="Helvetica" charset="0"/>
              </a:rPr>
              <a:t>helps you manage your daily finances. These programs include electronic checkbook registers and automatic bill payment tools. With these features, you can print checks from your computer or pay your regular monthly payments with automatically scheduled online payments or printed checks. Intuit’s Quicken and Microsoft Money are popular examples. </a:t>
            </a:r>
          </a:p>
          <a:p>
            <a:pPr>
              <a:buFontTx/>
              <a:buChar char="•"/>
            </a:pPr>
            <a:r>
              <a:rPr lang="en-US" b="1">
                <a:latin typeface="Helvetica" charset="0"/>
              </a:rPr>
              <a:t>Accounting software </a:t>
            </a:r>
            <a:r>
              <a:rPr lang="en-US">
                <a:latin typeface="Helvetica" charset="0"/>
              </a:rPr>
              <a:t>helps small business owners manage their finances more efficiently by providing tools for tracking accounts receivable and accounts payable. In addition, these applications also offer inventory management plus payroll and billing tools. Examples of accounting software include Intuit’s QuickBooks and Peachtree Accounting.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121862-97FC-486D-9CA3-407C053F0BE8}" type="slidenum">
              <a:rPr lang="en-US"/>
              <a:pPr/>
              <a:t>59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pPr>
              <a:buFontTx/>
              <a:buChar char="•"/>
            </a:pPr>
            <a:r>
              <a:rPr lang="en-US"/>
              <a:t>There are specialized programs for a number of important business tasks, like writing business and marketing plans. </a:t>
            </a:r>
          </a:p>
          <a:p>
            <a:pPr>
              <a:buFontTx/>
              <a:buChar char="•"/>
            </a:pPr>
            <a:r>
              <a:rPr lang="en-US" b="1">
                <a:latin typeface="Helvetica" charset="0"/>
              </a:rPr>
              <a:t>Project management software</a:t>
            </a:r>
            <a:r>
              <a:rPr lang="en-US">
                <a:latin typeface="Helvetica" charset="0"/>
              </a:rPr>
              <a:t> such as Microsoft Project helps project managers easily create and modify scheduling charts so they can plan and track specific project tasks and coordinate personnel resources.</a:t>
            </a:r>
            <a:r>
              <a:rPr lang="en-US"/>
              <a:t>. </a:t>
            </a:r>
          </a:p>
          <a:p>
            <a:pPr>
              <a:buFontTx/>
              <a:buChar char="•"/>
            </a:pPr>
            <a:r>
              <a:rPr lang="en-US" b="1">
                <a:latin typeface="Helvetica" charset="0"/>
              </a:rPr>
              <a:t>Mapping programs </a:t>
            </a:r>
            <a:r>
              <a:rPr lang="en-US">
                <a:latin typeface="Helvetica" charset="0"/>
              </a:rPr>
              <a:t>such as Rand McNally’s StreetFinder are perfect for businesses that require a lot of travel</a:t>
            </a:r>
            <a:r>
              <a:rPr lang="en-US"/>
              <a:t>.</a:t>
            </a:r>
          </a:p>
          <a:p>
            <a:pPr>
              <a:buFontTx/>
              <a:buChar char="•"/>
            </a:pPr>
            <a:r>
              <a:rPr lang="en-US" b="1">
                <a:latin typeface="Helvetica" charset="0"/>
              </a:rPr>
              <a:t>Customer relationship management (CRM)</a:t>
            </a:r>
            <a:r>
              <a:rPr lang="en-US">
                <a:latin typeface="Helvetica" charset="0"/>
              </a:rPr>
              <a:t> </a:t>
            </a:r>
            <a:r>
              <a:rPr lang="en-US" b="1">
                <a:latin typeface="Helvetica" charset="0"/>
              </a:rPr>
              <a:t>software</a:t>
            </a:r>
            <a:r>
              <a:rPr lang="en-US">
                <a:latin typeface="Helvetica" charset="0"/>
              </a:rPr>
              <a:t> is used to store sales and client contact information in one central database. Sales professionals use CRM programs to get in touch and follow up with their clients. GoldMine Business Contact Manager from FrontRange Solutions is an example of a CRM program. </a:t>
            </a:r>
          </a:p>
          <a:p>
            <a:pPr>
              <a:buFontTx/>
              <a:buChar char="•"/>
            </a:pPr>
            <a:r>
              <a:rPr lang="en-US" b="1">
                <a:latin typeface="Helvetica" charset="0"/>
              </a:rPr>
              <a:t>Enterprise Resource Planning (ERP) systems</a:t>
            </a:r>
            <a:r>
              <a:rPr lang="en-US">
                <a:latin typeface="Helvetica" charset="0"/>
              </a:rPr>
              <a:t> are used to control many “back office” operations and processing functions such as </a:t>
            </a:r>
            <a:r>
              <a:rPr lang="en-US">
                <a:hlinkClick r:id="rId3" tooltip="Billing"/>
              </a:rPr>
              <a:t>billing</a:t>
            </a:r>
            <a:r>
              <a:rPr lang="en-US">
                <a:latin typeface="Helvetica" charset="0"/>
              </a:rPr>
              <a:t>, </a:t>
            </a:r>
            <a:r>
              <a:rPr lang="en-US">
                <a:hlinkClick r:id="rId4" tooltip="Production"/>
              </a:rPr>
              <a:t>production</a:t>
            </a:r>
            <a:r>
              <a:rPr lang="en-US">
                <a:latin typeface="Helvetica" charset="0"/>
              </a:rPr>
              <a:t>, </a:t>
            </a:r>
            <a:r>
              <a:rPr lang="en-US">
                <a:hlinkClick r:id="rId5" tooltip="Inventory management"/>
              </a:rPr>
              <a:t>inventory management</a:t>
            </a:r>
            <a:r>
              <a:rPr lang="en-US">
                <a:latin typeface="Helvetica" charset="0"/>
              </a:rPr>
              <a:t>, and </a:t>
            </a:r>
            <a:r>
              <a:rPr lang="en-US">
                <a:hlinkClick r:id="rId6" tooltip="Human Resource Management Systems"/>
              </a:rPr>
              <a:t>human resources management</a:t>
            </a:r>
            <a:r>
              <a:rPr lang="en-US">
                <a:latin typeface="Helvetica" charset="0"/>
              </a:rPr>
              <a:t>. ERP systems are implemented by third-party vendors and matched directly to the specific needs of a company.</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14D8CA-CB08-4BF6-B4DB-60A678F0DB40}" type="slidenum">
              <a:rPr lang="en-US"/>
              <a:pPr/>
              <a:t>60</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pPr>
              <a:buFontTx/>
              <a:buChar char="•"/>
            </a:pPr>
            <a:r>
              <a:rPr lang="en-US">
                <a:latin typeface="Helvetica" charset="0"/>
              </a:rPr>
              <a:t>Some software applications are tailored to the needs of a particular company or industry. Such software designed for a specific industry is called </a:t>
            </a:r>
            <a:r>
              <a:rPr lang="en-US" b="1">
                <a:latin typeface="Helvetica" charset="0"/>
              </a:rPr>
              <a:t>vertical market software</a:t>
            </a:r>
            <a:r>
              <a:rPr lang="en-US">
                <a:latin typeface="Helvetica" charset="0"/>
              </a:rPr>
              <a:t>. </a:t>
            </a:r>
          </a:p>
          <a:p>
            <a:pPr>
              <a:buFontTx/>
              <a:buChar char="•"/>
            </a:pPr>
            <a:r>
              <a:rPr lang="en-US">
                <a:latin typeface="Helvetica" charset="0"/>
              </a:rPr>
              <a:t>For example, the construction industry uses software such as Intuit’s Master Builder, which features estimating tools to help construction companies bid on jobs. Other examples of vertical market software include property management software for real estate professionals and library automation software for cataloging, circulation, inventory, and custom report printing at libraries.</a:t>
            </a:r>
          </a:p>
          <a:p>
            <a:pPr>
              <a:buFontTx/>
              <a:buChar char="•"/>
            </a:pPr>
            <a:r>
              <a:rPr lang="en-US">
                <a:latin typeface="Helvetica" charset="0"/>
              </a:rPr>
              <a:t>In addition to these specific business software applications that companies can buy off the shelf, programs are often custom developed to address the specific needs of a particular company. These custom applications are often referred to as </a:t>
            </a:r>
            <a:r>
              <a:rPr lang="en-US" b="1">
                <a:latin typeface="Helvetica" charset="0"/>
              </a:rPr>
              <a:t>proprietary software</a:t>
            </a:r>
            <a:r>
              <a:rPr lang="en-US">
                <a:latin typeface="Helvetica" charset="0"/>
              </a:rPr>
              <a:t> because they are owned and controlled by the company that uses them.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040045-519C-4B89-B4F1-FCCF00AC0E90}" type="slidenum">
              <a:rPr lang="en-US"/>
              <a:pPr/>
              <a:t>61</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pPr>
              <a:buFontTx/>
              <a:buChar char="•"/>
            </a:pPr>
            <a:r>
              <a:rPr lang="en-US" b="1">
                <a:latin typeface="Helvetica" charset="0"/>
              </a:rPr>
              <a:t>Graphics software</a:t>
            </a:r>
            <a:r>
              <a:rPr lang="en-US">
                <a:latin typeface="Helvetica" charset="0"/>
              </a:rPr>
              <a:t> encompasses a wide range of programs home users and professionals alike use to design and create attractive documents, images, illustrations, and Web pages. In addition, graphics software allows engineers and other professionals to create three-dimensional models and drawings to help them visualize construction plans. </a:t>
            </a:r>
          </a:p>
          <a:p>
            <a:pPr>
              <a:buFontTx/>
              <a:buChar char="•"/>
            </a:pPr>
            <a:r>
              <a:rPr lang="en-US">
                <a:latin typeface="Helvetica" charset="0"/>
              </a:rPr>
              <a:t>Graphics software is a part of a larger group of software: multimedia software. </a:t>
            </a:r>
            <a:r>
              <a:rPr lang="en-US" b="1">
                <a:latin typeface="Helvetica" charset="0"/>
              </a:rPr>
              <a:t>Multimedia software</a:t>
            </a:r>
            <a:r>
              <a:rPr lang="en-US">
                <a:latin typeface="Helvetica" charset="0"/>
              </a:rPr>
              <a:t> includes video and audio editing software, animation software, and other special software required to produce computer games.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ADFFEF-1063-4466-AF6F-2E30D4E3B101}" type="slidenum">
              <a:rPr lang="en-US"/>
              <a:pPr/>
              <a:t>62</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pPr>
              <a:buFontTx/>
              <a:buChar char="•"/>
            </a:pPr>
            <a:r>
              <a:rPr lang="en-US" b="1">
                <a:latin typeface="Helvetica" charset="0"/>
              </a:rPr>
              <a:t>Desktop publishing (DTP) software</a:t>
            </a:r>
            <a:r>
              <a:rPr lang="en-US">
                <a:latin typeface="Helvetica" charset="0"/>
              </a:rPr>
              <a:t> allows you to incorporate and arrange graphics and text in your documents in creative ways. </a:t>
            </a:r>
          </a:p>
          <a:p>
            <a:pPr>
              <a:buFontTx/>
              <a:buChar char="•"/>
            </a:pPr>
            <a:r>
              <a:rPr lang="en-US">
                <a:latin typeface="Helvetica" charset="0"/>
              </a:rPr>
              <a:t>Desktop publishing programs offer a variety of tools with which you can format text and graphics. You can easily change the font, size, and style of your text as well as arrange text on the page in different columns, shapes, and patterns. You can import files into your documents from other sources and manipulate graphics. Desktop publishing programs also include features that allow you to publish to the Web.</a:t>
            </a:r>
          </a:p>
          <a:p>
            <a:pPr>
              <a:buFontTx/>
              <a:buChar char="•"/>
            </a:pPr>
            <a:r>
              <a:rPr lang="en-US">
                <a:latin typeface="Helvetica" charset="0"/>
              </a:rPr>
              <a:t>Examples include as QuarkXPress and Adobe PageMaker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26268F-DCCD-4F3E-A6E4-F502DD9B0691}" type="slidenum">
              <a:rPr lang="en-US"/>
              <a:pPr/>
              <a:t>7</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a:buFontTx/>
              <a:buChar char="•"/>
            </a:pPr>
            <a:r>
              <a:rPr lang="en-US">
                <a:latin typeface="Helvetica" charset="0"/>
              </a:rPr>
              <a:t>The combination of operating system and processor is referred to as a computer’s </a:t>
            </a:r>
            <a:r>
              <a:rPr lang="en-US" b="1">
                <a:latin typeface="Helvetica" charset="0"/>
              </a:rPr>
              <a:t>platform</a:t>
            </a:r>
            <a:r>
              <a:rPr lang="en-US">
                <a:latin typeface="Helvetica" charset="0"/>
              </a:rPr>
              <a:t>.</a:t>
            </a:r>
          </a:p>
          <a:p>
            <a:pPr>
              <a:buFontTx/>
              <a:buChar char="•"/>
            </a:pPr>
            <a:r>
              <a:rPr lang="en-US">
                <a:latin typeface="Helvetica" charset="0"/>
              </a:rPr>
              <a:t>For example, Microsoft Windows operating systems are designed to coordinate with a series of processors from Intel Corporation and AMD (Advanced Micro Devices) that share the same or similar sets of instructions. However, Apple Macintosh operating systems work primarily with processors from Motorola and IBM designed specifically for Apple computers.</a:t>
            </a:r>
          </a:p>
          <a:p>
            <a:pPr>
              <a:buFontTx/>
              <a:buChar char="•"/>
            </a:pPr>
            <a:r>
              <a:rPr lang="en-US"/>
              <a:t>The three most used desktop operating systems are Windows, Mac OS, and Linux.</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14062E-3F06-4E81-BBC3-A27FF7FD8CCB}" type="slidenum">
              <a:rPr lang="en-US"/>
              <a:pPr/>
              <a:t>63</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pPr>
              <a:buFontTx/>
              <a:buChar char="•"/>
            </a:pPr>
            <a:r>
              <a:rPr lang="en-US" b="1">
                <a:latin typeface="Times New Roman" pitchFamily="18" charset="0"/>
              </a:rPr>
              <a:t>I</a:t>
            </a:r>
            <a:r>
              <a:rPr lang="en-US" b="1">
                <a:latin typeface="Helvetica" charset="0"/>
              </a:rPr>
              <a:t>mage-editing software</a:t>
            </a:r>
            <a:r>
              <a:rPr lang="en-US">
                <a:latin typeface="Helvetica" charset="0"/>
              </a:rPr>
              <a:t> (sometimes called </a:t>
            </a:r>
            <a:r>
              <a:rPr lang="en-US" b="1">
                <a:latin typeface="Helvetica" charset="0"/>
              </a:rPr>
              <a:t>photo-editing software</a:t>
            </a:r>
            <a:r>
              <a:rPr lang="en-US">
                <a:latin typeface="Helvetica" charset="0"/>
              </a:rPr>
              <a:t>) enables you to edit photographs and other images.</a:t>
            </a:r>
          </a:p>
          <a:p>
            <a:pPr>
              <a:buFontTx/>
              <a:buChar char="•"/>
            </a:pPr>
            <a:r>
              <a:rPr lang="en-US">
                <a:latin typeface="Helvetica" charset="0"/>
              </a:rPr>
              <a:t>Image-editing software includes tools for basic modifications to digital images such as removing red-eye, modifying color hues, and removing scratches or rips from scanned images of old photos. </a:t>
            </a:r>
          </a:p>
          <a:p>
            <a:pPr>
              <a:buFontTx/>
              <a:buChar char="•"/>
            </a:pPr>
            <a:r>
              <a:rPr lang="en-US">
                <a:latin typeface="Helvetica" charset="0"/>
              </a:rPr>
              <a:t>Many of these software packages now also include an extensive set of painting tools such as brushes, pens, and artistic-type mediums that allows you to create realistic-looking images as well.</a:t>
            </a:r>
          </a:p>
          <a:p>
            <a:pPr>
              <a:buFontTx/>
              <a:buChar char="•"/>
            </a:pPr>
            <a:r>
              <a:rPr lang="en-US">
                <a:latin typeface="Helvetica" charset="0"/>
              </a:rPr>
              <a:t>Adobe</a:t>
            </a:r>
            <a:r>
              <a:rPr lang="en-US" b="1">
                <a:latin typeface="Helvetica" charset="0"/>
              </a:rPr>
              <a:t> </a:t>
            </a:r>
            <a:r>
              <a:rPr lang="en-US">
                <a:latin typeface="Helvetica" charset="0"/>
              </a:rPr>
              <a:t>Photoshop is a full-featured image-editing software application. Other image-editing programs are geared to the casual home user and are included with digital cameras.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EBC091-3DE8-42E5-B4B5-28BC5B4A922D}" type="slidenum">
              <a:rPr lang="en-US"/>
              <a:pPr/>
              <a:t>64</a:t>
            </a:fld>
            <a:endParaRPr lang="en-US"/>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pPr>
              <a:buFontTx/>
              <a:buChar char="•"/>
            </a:pPr>
            <a:r>
              <a:rPr lang="en-US" b="1">
                <a:latin typeface="Helvetica" charset="0"/>
              </a:rPr>
              <a:t>Drawing software </a:t>
            </a:r>
            <a:r>
              <a:rPr lang="en-US">
                <a:latin typeface="Helvetica" charset="0"/>
              </a:rPr>
              <a:t>(or</a:t>
            </a:r>
            <a:r>
              <a:rPr lang="en-US" b="1">
                <a:latin typeface="Helvetica" charset="0"/>
              </a:rPr>
              <a:t> illustration software</a:t>
            </a:r>
            <a:r>
              <a:rPr lang="en-US">
                <a:latin typeface="Helvetica" charset="0"/>
              </a:rPr>
              <a:t>)</a:t>
            </a:r>
            <a:r>
              <a:rPr lang="en-US" b="1">
                <a:latin typeface="Helvetica" charset="0"/>
              </a:rPr>
              <a:t> </a:t>
            </a:r>
            <a:r>
              <a:rPr lang="en-US">
                <a:latin typeface="Helvetica" charset="0"/>
              </a:rPr>
              <a:t>lets you create or edit two-dimensional line-based drawings such as technical diagrams or original nonphotographic drawings, animations, and illustrations using standard drawing and painting tools such as pens, pencils, and paintbrushes. </a:t>
            </a:r>
          </a:p>
          <a:p>
            <a:pPr>
              <a:buFontTx/>
              <a:buChar char="•"/>
            </a:pPr>
            <a:r>
              <a:rPr lang="en-US">
                <a:latin typeface="Helvetica" charset="0"/>
              </a:rPr>
              <a:t>Software applications such as Adobe Illustrator include tools that let you create professional-quality illustrations. </a:t>
            </a:r>
          </a:p>
          <a:p>
            <a:pPr>
              <a:buFontTx/>
              <a:buChar char="•"/>
            </a:pPr>
            <a:r>
              <a:rPr lang="en-US">
                <a:latin typeface="Helvetica" charset="0"/>
              </a:rPr>
              <a:t>Microsoft Visio is a program used to create technical drawings, maps, basic block diagrams, networking and engineering flowcharts, and project schedules. </a:t>
            </a:r>
          </a:p>
          <a:p>
            <a:pPr>
              <a:buFontTx/>
              <a:buChar char="•"/>
            </a:pPr>
            <a:r>
              <a:rPr lang="en-US">
                <a:latin typeface="Helvetica" charset="0"/>
              </a:rPr>
              <a:t>MS-Paint and other bit-mapped programs allow creation of drawings that can be saved as bit-mapped files such as .bmp, .gif and .jpg.</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BFEE82-8509-488D-920F-0184DAB8C2BD}" type="slidenum">
              <a:rPr lang="en-US"/>
              <a:pPr/>
              <a:t>65</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pPr>
              <a:buFontTx/>
              <a:buChar char="•"/>
            </a:pPr>
            <a:r>
              <a:rPr lang="en-US" b="1">
                <a:latin typeface="Helvetica" charset="0"/>
              </a:rPr>
              <a:t>Computer-aided design (CAD</a:t>
            </a:r>
            <a:r>
              <a:rPr lang="en-US">
                <a:latin typeface="Helvetica" charset="0"/>
              </a:rPr>
              <a:t>) programs are a form of 3-D modeling that engineers use to create automated designs, technical drawings, and model visualizations. </a:t>
            </a:r>
          </a:p>
          <a:p>
            <a:pPr>
              <a:buFontTx/>
              <a:buChar char="•"/>
            </a:pPr>
            <a:r>
              <a:rPr lang="en-US">
                <a:latin typeface="Helvetica" charset="0"/>
              </a:rPr>
              <a:t>Specialized CAD software is used in industries such as architecture, automotive, aerospace, and medical engineering. </a:t>
            </a:r>
          </a:p>
          <a:p>
            <a:pPr>
              <a:buFontTx/>
              <a:buChar char="•"/>
            </a:pPr>
            <a:r>
              <a:rPr lang="en-US">
                <a:latin typeface="Helvetica" charset="0"/>
              </a:rPr>
              <a:t>With CAD software, architects can build virtual models of their plans and readily visualize all aspects of design prior to actual construction.</a:t>
            </a:r>
          </a:p>
          <a:p>
            <a:pPr>
              <a:buFontTx/>
              <a:buChar char="•"/>
            </a:pPr>
            <a:r>
              <a:rPr lang="en-US">
                <a:latin typeface="Helvetica" charset="0"/>
              </a:rPr>
              <a:t>The 3-D nature of these programs allows engineers to rotate the model and make adjustments to their designs where necessary, thus eliminating costly building errors.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4083C-6E62-4952-B4AC-1166E6AA1464}" type="slidenum">
              <a:rPr lang="en-US"/>
              <a:pPr/>
              <a:t>66</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pPr>
              <a:buFontTx/>
              <a:buChar char="•"/>
            </a:pPr>
            <a:r>
              <a:rPr lang="en-US" b="1">
                <a:latin typeface="Helvetica" charset="0"/>
              </a:rPr>
              <a:t>Digital video–editing software is used to edit digital videos</a:t>
            </a:r>
            <a:r>
              <a:rPr lang="en-US">
                <a:latin typeface="Helvetica" charset="0"/>
              </a:rPr>
              <a:t>.</a:t>
            </a:r>
          </a:p>
          <a:p>
            <a:pPr>
              <a:buFontTx/>
              <a:buChar char="•"/>
            </a:pPr>
            <a:r>
              <a:rPr lang="en-US" sz="1400"/>
              <a:t>Features include special effects, transitions, narration/voiceover, and overlays.</a:t>
            </a:r>
            <a:endParaRPr lang="en-US">
              <a:latin typeface="Helvetica" charset="0"/>
            </a:endParaRPr>
          </a:p>
          <a:p>
            <a:pPr>
              <a:buFontTx/>
              <a:buChar char="•"/>
            </a:pPr>
            <a:r>
              <a:rPr lang="en-US">
                <a:latin typeface="Helvetica" charset="0"/>
              </a:rPr>
              <a:t>Although the most expensive products (like Adobe Premiere) offer the widest range of special effects and tools, there are some moderately priced video-editing programs, such as Microsoft Movie Maker.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2965E-8596-4B87-80B5-6480DF04AC41}" type="slidenum">
              <a:rPr lang="en-US"/>
              <a:pPr/>
              <a:t>67</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a:buFontTx/>
              <a:buChar char="•"/>
            </a:pPr>
            <a:r>
              <a:rPr lang="en-US" b="1">
                <a:latin typeface="Helvetica" charset="0"/>
              </a:rPr>
              <a:t>Web page authoring software </a:t>
            </a:r>
            <a:r>
              <a:rPr lang="en-US">
                <a:latin typeface="Helvetica" charset="0"/>
              </a:rPr>
              <a:t>allows even the novice user to design interesting and interactive Web pages, without knowing any HTML code. </a:t>
            </a:r>
          </a:p>
          <a:p>
            <a:pPr>
              <a:buFontTx/>
              <a:buChar char="•"/>
            </a:pPr>
            <a:r>
              <a:rPr lang="en-US">
                <a:latin typeface="Helvetica" charset="0"/>
              </a:rPr>
              <a:t>Web page authoring applications often include wizards, templates, and reference materials to help you easily complete most Web page authoring tasks. </a:t>
            </a:r>
          </a:p>
          <a:p>
            <a:pPr>
              <a:buFontTx/>
              <a:buChar char="•"/>
            </a:pPr>
            <a:r>
              <a:rPr lang="en-US">
                <a:latin typeface="Helvetica" charset="0"/>
              </a:rPr>
              <a:t>Microsoft FrontPage and Macromedia Dreamweaver are two of the leading programs to which both professionals and casual Web page designers turn.</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4990B9-1579-40E8-8BE4-F9694C901993}" type="slidenum">
              <a:rPr lang="en-US"/>
              <a:pPr/>
              <a:t>68</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pPr>
              <a:buFontTx/>
              <a:buChar char="•"/>
            </a:pPr>
            <a:r>
              <a:rPr lang="en-US" b="1">
                <a:latin typeface="Helvetica" charset="0"/>
              </a:rPr>
              <a:t>Educational software</a:t>
            </a:r>
            <a:r>
              <a:rPr lang="en-US">
                <a:latin typeface="Helvetica" charset="0"/>
              </a:rPr>
              <a:t> refers to the variety of software applications on the market that offer some form of instruction or training. </a:t>
            </a:r>
          </a:p>
          <a:p>
            <a:pPr>
              <a:buFontTx/>
              <a:buChar char="•"/>
            </a:pPr>
            <a:r>
              <a:rPr lang="en-US">
                <a:latin typeface="Helvetica" charset="0"/>
              </a:rPr>
              <a:t>Software applications that act as sources for reference materials, such as the standard atlases, dictionaries, and thesauri, are referred to collectively as </a:t>
            </a:r>
            <a:r>
              <a:rPr lang="en-US" b="1">
                <a:latin typeface="Helvetica" charset="0"/>
              </a:rPr>
              <a:t>reference software.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F21B94-BAB1-4B44-A364-3C68E41EE593}" type="slidenum">
              <a:rPr lang="en-US"/>
              <a:pPr/>
              <a:t>69</a:t>
            </a:fld>
            <a:endParaRPr lang="en-US"/>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pPr>
              <a:buFontTx/>
              <a:buChar char="•"/>
            </a:pPr>
            <a:r>
              <a:rPr lang="en-US">
                <a:latin typeface="Helvetica" charset="0"/>
              </a:rPr>
              <a:t>Taking classes over the Internet is fast becoming a popular method of learning because it offers greater schedule flexibility for busy students. </a:t>
            </a:r>
          </a:p>
          <a:p>
            <a:pPr>
              <a:buFontTx/>
              <a:buChar char="•"/>
            </a:pPr>
            <a:r>
              <a:rPr lang="en-US">
                <a:latin typeface="Helvetica" charset="0"/>
              </a:rPr>
              <a:t>These programs provide traditional classroom tools such as calendars and grade books over the Internet. There are also special areas for students and their professor to exchange ideas and information in chat rooms, discussion forums, and e-mail messages. Of course, there are areas where assignments, lectures, and other pertinent class information are available.</a:t>
            </a:r>
          </a:p>
          <a:p>
            <a:pPr>
              <a:buFontTx/>
              <a:buChar char="•"/>
            </a:pPr>
            <a:r>
              <a:rPr lang="en-US">
                <a:latin typeface="Helvetica" charset="0"/>
              </a:rPr>
              <a:t>Although some courses are run from an individually developed Web site, many online courses are run through </a:t>
            </a:r>
            <a:r>
              <a:rPr lang="en-US" b="1">
                <a:latin typeface="Helvetica" charset="0"/>
              </a:rPr>
              <a:t>course management software</a:t>
            </a:r>
            <a:r>
              <a:rPr lang="en-US">
                <a:latin typeface="Helvetica" charset="0"/>
              </a:rPr>
              <a:t> programs such as Blackboard and WebCT. </a:t>
            </a:r>
          </a:p>
          <a:p>
            <a:pPr>
              <a:buFontTx/>
              <a:buChar char="•"/>
            </a:pPr>
            <a:endParaRPr lang="en-US">
              <a:latin typeface="Helvetica"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E9D2F3-1C96-4FE3-8EAD-E4AF48FCEFAD}" type="slidenum">
              <a:rPr lang="en-US"/>
              <a:pPr/>
              <a:t>70</a:t>
            </a:fld>
            <a:endParaRPr lang="en-US"/>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pPr>
              <a:buFontTx/>
              <a:buChar char="•"/>
            </a:pPr>
            <a:r>
              <a:rPr lang="en-US" b="1">
                <a:latin typeface="Helvetica" charset="0"/>
              </a:rPr>
              <a:t>Entertainment software </a:t>
            </a:r>
            <a:r>
              <a:rPr lang="en-US">
                <a:latin typeface="Helvetica" charset="0"/>
              </a:rPr>
              <a:t>is</a:t>
            </a:r>
            <a:r>
              <a:rPr lang="en-US" b="1">
                <a:latin typeface="Helvetica" charset="0"/>
              </a:rPr>
              <a:t> </a:t>
            </a:r>
            <a:r>
              <a:rPr lang="en-US">
                <a:latin typeface="Helvetica" charset="0"/>
              </a:rPr>
              <a:t>designed to provide users with entertainment. Computer games make up the vast majority of entertainment software. </a:t>
            </a:r>
          </a:p>
          <a:p>
            <a:pPr>
              <a:buFontTx/>
              <a:buChar char="•"/>
            </a:pPr>
            <a:r>
              <a:rPr lang="en-US" b="1">
                <a:latin typeface="Helvetica" charset="0"/>
              </a:rPr>
              <a:t>Virtual reality programs</a:t>
            </a:r>
            <a:r>
              <a:rPr lang="en-US">
                <a:latin typeface="Helvetica" charset="0"/>
              </a:rPr>
              <a:t> turn an artificial environment into a realistic experience.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2D5114-113A-416C-9701-17DAD23DB281}" type="slidenum">
              <a:rPr lang="en-US"/>
              <a:pPr/>
              <a:t>71</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pPr>
              <a:spcBef>
                <a:spcPts val="400"/>
              </a:spcBef>
              <a:spcAft>
                <a:spcPts val="200"/>
              </a:spcAft>
              <a:buFontTx/>
              <a:buChar char="•"/>
            </a:pPr>
            <a:r>
              <a:rPr lang="en-US">
                <a:latin typeface="95 Helvetica Black" charset="0"/>
              </a:rPr>
              <a:t>MP3 is the audio compression format that reduces the file size of traditional digital audio files so more files take up less storage capacity. </a:t>
            </a:r>
          </a:p>
          <a:p>
            <a:pPr>
              <a:spcBef>
                <a:spcPts val="400"/>
              </a:spcBef>
              <a:spcAft>
                <a:spcPts val="200"/>
              </a:spcAft>
              <a:buFontTx/>
              <a:buChar char="•"/>
            </a:pPr>
            <a:r>
              <a:rPr lang="en-US">
                <a:latin typeface="95 Helvetica Black" charset="0"/>
              </a:rPr>
              <a:t>Hundreds of digital audio software applications are available to allow you to copy (or rip), play, edit, and organize MP3 files, as well as to record and distribute your own music online. Most digital audio software programs support one of the following functions. </a:t>
            </a:r>
          </a:p>
          <a:p>
            <a:pPr>
              <a:spcBef>
                <a:spcPts val="400"/>
              </a:spcBef>
              <a:spcAft>
                <a:spcPts val="200"/>
              </a:spcAft>
              <a:buFontTx/>
              <a:buChar char="•"/>
            </a:pPr>
            <a:r>
              <a:rPr lang="en-US" b="1">
                <a:latin typeface="95 Helvetica Black" charset="0"/>
              </a:rPr>
              <a:t>MP3 recording:</a:t>
            </a:r>
            <a:r>
              <a:rPr lang="en-US">
                <a:latin typeface="95 Helvetica Black" charset="0"/>
              </a:rPr>
              <a:t> Allows you to record directly from streaming audio and other software or microphone sources to MP3 format. </a:t>
            </a:r>
          </a:p>
          <a:p>
            <a:pPr>
              <a:spcBef>
                <a:spcPts val="400"/>
              </a:spcBef>
              <a:spcAft>
                <a:spcPts val="200"/>
              </a:spcAft>
              <a:buFontTx/>
              <a:buChar char="•"/>
            </a:pPr>
            <a:r>
              <a:rPr lang="en-US" b="1">
                <a:latin typeface="95 Helvetica Black" charset="0"/>
              </a:rPr>
              <a:t>Ripping</a:t>
            </a:r>
            <a:r>
              <a:rPr lang="en-US">
                <a:latin typeface="95 Helvetica Black" charset="0"/>
              </a:rPr>
              <a:t>: Allows you to copy CDs and encode them to MP3 format. </a:t>
            </a:r>
          </a:p>
          <a:p>
            <a:pPr>
              <a:spcBef>
                <a:spcPts val="400"/>
              </a:spcBef>
              <a:spcAft>
                <a:spcPts val="200"/>
              </a:spcAft>
              <a:buFontTx/>
              <a:buChar char="•"/>
            </a:pPr>
            <a:r>
              <a:rPr lang="en-US" b="1">
                <a:latin typeface="95 Helvetica Black" charset="0"/>
              </a:rPr>
              <a:t>MP3 burning</a:t>
            </a:r>
            <a:r>
              <a:rPr lang="en-US">
                <a:latin typeface="95 Helvetica Black" charset="0"/>
              </a:rPr>
              <a:t>: Allows you to record MP3 files onto a CD. </a:t>
            </a:r>
          </a:p>
          <a:p>
            <a:pPr>
              <a:spcBef>
                <a:spcPts val="400"/>
              </a:spcBef>
              <a:spcAft>
                <a:spcPts val="200"/>
              </a:spcAft>
              <a:buFontTx/>
              <a:buChar char="•"/>
            </a:pPr>
            <a:r>
              <a:rPr lang="en-US" b="1">
                <a:latin typeface="Times New Roman" pitchFamily="18" charset="0"/>
              </a:rPr>
              <a:t>Encoding and decoding/format conversion:</a:t>
            </a:r>
            <a:r>
              <a:rPr lang="en-US">
                <a:latin typeface="Times New Roman" pitchFamily="18" charset="0"/>
              </a:rPr>
              <a:t> Encoders are programs that convert files to MP3 format at varying levels of quality. Decoders/format conversion programs convert from one format to another.</a:t>
            </a:r>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4FEE46-2074-46D6-900E-2824F4AE39AB}" type="slidenum">
              <a:rPr lang="en-US"/>
              <a:pPr/>
              <a:t>72</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pPr>
              <a:buFontTx/>
              <a:buChar char="•"/>
            </a:pPr>
            <a:r>
              <a:rPr lang="en-US">
                <a:latin typeface="Helvetica" charset="0"/>
              </a:rPr>
              <a:t>The advent of the computer and other technologies has broadened our ability to communicate with each other beyond the standard phone call and written letter. Today, we have other means of communications available that combine computer hardware and software. </a:t>
            </a:r>
          </a:p>
          <a:p>
            <a:pPr>
              <a:buFontTx/>
              <a:buChar char="•"/>
            </a:pPr>
            <a:r>
              <a:rPr lang="en-US" b="1">
                <a:latin typeface="Helvetica" charset="0"/>
              </a:rPr>
              <a:t>Groupware is</a:t>
            </a:r>
            <a:r>
              <a:rPr lang="en-US">
                <a:latin typeface="Helvetica" charset="0"/>
              </a:rPr>
              <a:t> software that helps people who are in different locations work together using e-mail and online scheduling tools. Lotus Notes from IBM and Novell’s Groupwise are two popular groupware solutions.</a:t>
            </a:r>
          </a:p>
          <a:p>
            <a:pPr>
              <a:buFontTx/>
              <a:buChar char="•"/>
            </a:pPr>
            <a:r>
              <a:rPr lang="en-US" b="1">
                <a:latin typeface="Helvetica" charset="0"/>
              </a:rPr>
              <a:t>Videoconferencing</a:t>
            </a:r>
            <a:r>
              <a:rPr lang="en-US">
                <a:latin typeface="Helvetica" charset="0"/>
              </a:rPr>
              <a:t> involves the transmission of audio (voice) and video (picture) data over computer networks. Videoconferencing systems can be quite complex or as simple as a computer setup enhanced with a camera on top of a monitor, microphone, and speakers. </a:t>
            </a:r>
          </a:p>
          <a:p>
            <a:pPr>
              <a:buFontTx/>
              <a:buChar char="•"/>
            </a:pPr>
            <a:r>
              <a:rPr lang="en-US" b="1">
                <a:latin typeface="Helvetica" charset="0"/>
              </a:rPr>
              <a:t>Web conferencing</a:t>
            </a:r>
            <a:r>
              <a:rPr lang="en-US">
                <a:latin typeface="Helvetica" charset="0"/>
              </a:rPr>
              <a:t> is another form of group communications that allows you to conference with anyone, anywhere over the Internet </a:t>
            </a:r>
          </a:p>
          <a:p>
            <a:pPr>
              <a:buFontTx/>
              <a:buChar char="•"/>
            </a:pPr>
            <a:r>
              <a:rPr lang="en-US" b="1">
                <a:latin typeface="Helvetica" charset="0"/>
              </a:rPr>
              <a:t>Telephony technology</a:t>
            </a:r>
            <a:r>
              <a:rPr lang="en-US">
                <a:latin typeface="Helvetica" charset="0"/>
              </a:rPr>
              <a:t>, often referred to as Voice over Internet Protocol (VoIP), is the transmission </a:t>
            </a:r>
            <a:r>
              <a:rPr lang="en-US">
                <a:solidFill>
                  <a:srgbClr val="000000"/>
                </a:solidFill>
                <a:latin typeface="Helvetica" charset="0"/>
              </a:rPr>
              <a:t>of telephone calls over the Internet.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269A7A-9EAC-4536-B8AE-B8B299E620B9}" type="slidenum">
              <a:rPr lang="en-US"/>
              <a:pPr/>
              <a:t>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pPr>
              <a:buFontTx/>
              <a:buChar char="•"/>
            </a:pPr>
            <a:r>
              <a:rPr lang="en-US" b="1">
                <a:latin typeface="Helvetica" charset="0"/>
              </a:rPr>
              <a:t>Microsoft Windows</a:t>
            </a:r>
            <a:r>
              <a:rPr lang="en-US">
                <a:latin typeface="Helvetica" charset="0"/>
              </a:rPr>
              <a:t> is the market leader in operating system sales, maintaining an approximate 90 percent market share. </a:t>
            </a:r>
          </a:p>
          <a:p>
            <a:pPr>
              <a:buFontTx/>
              <a:buChar char="•"/>
            </a:pPr>
            <a:r>
              <a:rPr lang="en-US">
                <a:latin typeface="Helvetica" charset="0"/>
              </a:rPr>
              <a:t>Although Windows XP is the most recent version on the market, many computers still run earlier versions, such as Windows 95, Windows NT, Windows 98, Windows Millennium Edition (Me), and Windows 2000.</a:t>
            </a:r>
          </a:p>
          <a:p>
            <a:pPr>
              <a:buFontTx/>
              <a:buChar char="•"/>
            </a:pPr>
            <a:r>
              <a:rPr lang="en-US">
                <a:latin typeface="Helvetica" charset="0"/>
              </a:rPr>
              <a:t> Windows XP comes in a number of versions, including Windows XP Home Edition, Windows XP Professional, Windows XP Tablet PC, and Windows XP Media Center Edition.</a:t>
            </a:r>
          </a:p>
          <a:p>
            <a:pPr>
              <a:buFontTx/>
              <a:buChar char="•"/>
            </a:pPr>
            <a:r>
              <a:rPr lang="en-US"/>
              <a:t>Windows came under development soon after the Apple Macintosh introduced the graphical user interface in 1984. In fact, Microsoft was sued by Apple for stealing the “look and feel” of their operating system, a suit Apple eventually lost.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790C1D-AA98-4850-A30A-75CA64888AFD}" type="slidenum">
              <a:rPr lang="en-US"/>
              <a:pPr/>
              <a:t>73</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pPr>
              <a:buFontTx/>
              <a:buChar char="•"/>
            </a:pPr>
            <a:r>
              <a:rPr lang="en-US">
                <a:latin typeface="Helvetica" charset="0"/>
              </a:rPr>
              <a:t>If you need help while you work with software, there are several different resources you can access to find answers to your questions.</a:t>
            </a:r>
          </a:p>
          <a:p>
            <a:pPr>
              <a:buFontTx/>
              <a:buChar char="•"/>
            </a:pPr>
            <a:r>
              <a:rPr lang="en-US">
                <a:latin typeface="Helvetica" charset="0"/>
              </a:rPr>
              <a:t>For general help or information about the product, many Web sites offer </a:t>
            </a:r>
            <a:r>
              <a:rPr lang="en-US" b="1">
                <a:latin typeface="Helvetica" charset="0"/>
              </a:rPr>
              <a:t>frequently asked questions</a:t>
            </a:r>
            <a:r>
              <a:rPr lang="en-US">
                <a:latin typeface="Helvetica" charset="0"/>
              </a:rPr>
              <a:t> </a:t>
            </a:r>
            <a:r>
              <a:rPr lang="en-US" b="1">
                <a:latin typeface="Helvetica" charset="0"/>
              </a:rPr>
              <a:t>(FAQs)</a:t>
            </a:r>
            <a:r>
              <a:rPr lang="en-US" i="1">
                <a:latin typeface="Helvetica" charset="0"/>
              </a:rPr>
              <a:t> </a:t>
            </a:r>
            <a:r>
              <a:rPr lang="en-US">
                <a:latin typeface="Helvetica" charset="0"/>
              </a:rPr>
              <a:t>for answers to the most common questions.</a:t>
            </a:r>
          </a:p>
          <a:p>
            <a:pPr>
              <a:buFontTx/>
              <a:buChar char="•"/>
            </a:pPr>
            <a:r>
              <a:rPr lang="en-US">
                <a:latin typeface="Helvetica" charset="0"/>
              </a:rPr>
              <a:t>Some programs also offer online help and support. Sometimes, online help also allows you to chat with a member of an online support team. </a:t>
            </a:r>
          </a:p>
          <a:p>
            <a:pPr>
              <a:buFontTx/>
              <a:buChar char="•"/>
            </a:pPr>
            <a:r>
              <a:rPr lang="en-US">
                <a:latin typeface="Helvetica" charset="0"/>
              </a:rPr>
              <a:t>Some applications are context-sensitive</a:t>
            </a:r>
            <a:r>
              <a:rPr lang="en-US" b="1">
                <a:latin typeface="Helvetica" charset="0"/>
              </a:rPr>
              <a:t> </a:t>
            </a:r>
            <a:r>
              <a:rPr lang="en-US">
                <a:latin typeface="Helvetica" charset="0"/>
              </a:rPr>
              <a:t>and offer help based on what task you’re doing or ScreenTips to explain where your cursor is resting.</a:t>
            </a:r>
          </a:p>
          <a:p>
            <a:pPr>
              <a:buFontTx/>
              <a:buChar char="•"/>
            </a:pPr>
            <a:r>
              <a:rPr lang="en-US">
                <a:latin typeface="Helvetica" charset="0"/>
              </a:rPr>
              <a:t>In Microsoft Office applications, you’ll find the Ask a Question box in which you can type your question. The Office Assistant, generally an animated paper clip (also known as Clippit), provides tips on tasks while you’re working or answers your specific questions.</a:t>
            </a:r>
          </a:p>
          <a:p>
            <a:pPr>
              <a:buFontTx/>
              <a:buChar char="•"/>
            </a:pPr>
            <a:r>
              <a:rPr lang="en-US">
                <a:latin typeface="Helvetica" charset="0"/>
              </a:rPr>
              <a:t>There is the Help menu on the menu bar of most applications where you can choose to search an index or content outline to find out the nature of almost any feature of a Microsoft application.</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948B25-0A68-45A5-8208-64786FC20B2F}" type="slidenum">
              <a:rPr lang="en-US"/>
              <a:pPr/>
              <a:t>74</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pPr>
              <a:buFontTx/>
              <a:buChar char="•"/>
            </a:pPr>
            <a:r>
              <a:rPr lang="en-US">
                <a:latin typeface="Helvetica" charset="0"/>
              </a:rPr>
              <a:t>You can find software in almost any retail environment. Additionally, you can purchase software online, through catalogs, or at auctions.</a:t>
            </a:r>
          </a:p>
          <a:p>
            <a:pPr>
              <a:buFontTx/>
              <a:buChar char="•"/>
            </a:pPr>
            <a:r>
              <a:rPr lang="en-US">
                <a:latin typeface="Helvetica" charset="0"/>
              </a:rPr>
              <a:t>Virtually every new computer comes with some form of application software, though the applications depend on the hardware manufacturer and computer model. You can usually count on your computer having some form of productivity software preinstalled.</a:t>
            </a:r>
          </a:p>
          <a:p>
            <a:pPr>
              <a:buFontTx/>
              <a:buChar char="•"/>
            </a:pPr>
            <a:r>
              <a:rPr lang="en-US" b="1">
                <a:latin typeface="Times New Roman" pitchFamily="18" charset="0"/>
              </a:rPr>
              <a:t>I</a:t>
            </a:r>
            <a:r>
              <a:rPr lang="en-US">
                <a:latin typeface="Helvetica" charset="0"/>
              </a:rPr>
              <a:t>f you’re a student or an educator, you can purchase software that is no different from regularly priced software at prices that are sometimes substantially less than general consumer prices.</a:t>
            </a:r>
          </a:p>
          <a:p>
            <a:pPr>
              <a:buFontTx/>
              <a:buChar char="•"/>
            </a:pPr>
            <a:r>
              <a:rPr lang="en-US">
                <a:latin typeface="Helvetica" charset="0"/>
              </a:rPr>
              <a:t>Software purchased online is downloaded over the web and then installed.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78387B-AA0B-4910-8844-C3C8AFC34CE6}" type="slidenum">
              <a:rPr lang="en-US"/>
              <a:pPr/>
              <a:t>75</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pPr>
              <a:buFontTx/>
              <a:buChar char="•"/>
            </a:pPr>
            <a:r>
              <a:rPr lang="en-US" b="1">
                <a:latin typeface="Helvetica" charset="0"/>
              </a:rPr>
              <a:t>Freeware</a:t>
            </a:r>
            <a:r>
              <a:rPr lang="en-US">
                <a:latin typeface="Helvetica" charset="0"/>
              </a:rPr>
              <a:t> is any copyrighted software that you can use for free. </a:t>
            </a:r>
          </a:p>
          <a:p>
            <a:pPr>
              <a:buFontTx/>
              <a:buChar char="•"/>
            </a:pPr>
            <a:r>
              <a:rPr lang="en-US">
                <a:latin typeface="Helvetica" charset="0"/>
              </a:rPr>
              <a:t>Some software developers offer </a:t>
            </a:r>
            <a:r>
              <a:rPr lang="en-US" b="1">
                <a:latin typeface="Helvetica" charset="0"/>
              </a:rPr>
              <a:t>beta versions</a:t>
            </a:r>
            <a:r>
              <a:rPr lang="en-US">
                <a:latin typeface="Helvetica" charset="0"/>
              </a:rPr>
              <a:t> of their software free of charge. Beta versions are still under development. By distributing free beta versions, developers hope to have users report errors or bugs they find in the program. This helps the developers correct any errors before they launch the software on the market at retail prices.</a:t>
            </a:r>
          </a:p>
          <a:p>
            <a:pPr>
              <a:buFontTx/>
              <a:buChar char="•"/>
            </a:pPr>
            <a:r>
              <a:rPr lang="en-US">
                <a:latin typeface="Helvetica" charset="0"/>
              </a:rPr>
              <a:t>Software that allows users to test software (run it for a limited time free of charge) is referred to as </a:t>
            </a:r>
            <a:r>
              <a:rPr lang="en-US" b="1">
                <a:latin typeface="Helvetica" charset="0"/>
              </a:rPr>
              <a:t>shareware</a:t>
            </a:r>
            <a:r>
              <a:rPr lang="en-US">
                <a:latin typeface="Helvetica" charset="0"/>
              </a:rPr>
              <a:t>. Shareware is not freeware. If you use the software after the initial trial period is over, you will be breaking the software license agreement.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66DB61-E171-4C70-95F2-B79921FF4620}" type="slidenum">
              <a:rPr lang="en-US"/>
              <a:pPr/>
              <a:t>76</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pPr>
              <a:buFontTx/>
              <a:buChar char="•"/>
            </a:pPr>
            <a:r>
              <a:rPr lang="en-US">
                <a:latin typeface="Helvetica" charset="0"/>
              </a:rPr>
              <a:t>Software developers sometimes change their software programs to repair problems (or bugs) or to add new or upgraded features. Generally, they keep the software program’s name but add a number to it to indicate it is a different version.</a:t>
            </a:r>
          </a:p>
          <a:p>
            <a:pPr>
              <a:buFontTx/>
              <a:buChar char="•"/>
            </a:pPr>
            <a:r>
              <a:rPr lang="en-US">
                <a:latin typeface="Helvetica" charset="0"/>
              </a:rPr>
              <a:t> Originally, developers used numbers only to indicate different software versions (major upgrades) and releases (minor upgrades). Today, however, software developers also use years (such as Office 2003) and letters (Windows XP) to represent a version upgrade.</a:t>
            </a:r>
            <a:r>
              <a:rPr lang="en-US"/>
              <a:t>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DD592B-74AC-4F3F-B2F7-3FC2A23C9295}" type="slidenum">
              <a:rPr lang="en-US"/>
              <a:pPr/>
              <a:t>77</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pPr>
              <a:buFontTx/>
              <a:buChar char="•"/>
            </a:pPr>
            <a:r>
              <a:rPr lang="en-US">
                <a:latin typeface="Helvetica" charset="0"/>
              </a:rPr>
              <a:t>Every</a:t>
            </a:r>
            <a:r>
              <a:rPr lang="en-US" b="1">
                <a:latin typeface="Helvetica" charset="0"/>
              </a:rPr>
              <a:t> </a:t>
            </a:r>
            <a:r>
              <a:rPr lang="en-US">
                <a:latin typeface="Helvetica" charset="0"/>
              </a:rPr>
              <a:t>software program has a set of system requirements that specify the minimum recommended standards for the operating system, processor, primary memory (RAM), and hard drive capacity. Sometimes there are other specifications for the video card, monitor, CD drive, and other peripherals. These requirements are generally printed on the software packaging or at the publisher’s Web site.</a:t>
            </a:r>
          </a:p>
          <a:p>
            <a:pPr>
              <a:buFontTx/>
              <a:buChar char="•"/>
            </a:pPr>
            <a:r>
              <a:rPr lang="en-US">
                <a:latin typeface="Helvetica" charset="0"/>
              </a:rPr>
              <a:t> Before installing software on your computer, ensure your system setup meets the minimum requirements by having sufficient storage, memory capacity, and processing capabilities</a:t>
            </a:r>
          </a:p>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D1E439-C235-4BD1-A711-B6E38BCA17D5}" type="slidenum">
              <a:rPr lang="en-US"/>
              <a:pPr/>
              <a:t>78</a:t>
            </a:fld>
            <a:endParaRPr 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pPr marL="228600" indent="-228600">
              <a:buFontTx/>
              <a:buChar char="•"/>
            </a:pPr>
            <a:r>
              <a:rPr lang="en-US">
                <a:latin typeface="Helvetica" charset="0"/>
              </a:rPr>
              <a:t>When you buy software, you insert the CD that contains the program files, and for most programs being installed on a PC, an installation wizard automatically opens. By simply following the steps indicated by the wizard, you can install the software application on your system. </a:t>
            </a:r>
          </a:p>
          <a:p>
            <a:pPr marL="228600" indent="-228600">
              <a:buFontTx/>
              <a:buChar char="•"/>
            </a:pPr>
            <a:r>
              <a:rPr lang="en-US">
                <a:latin typeface="Helvetica" charset="0"/>
              </a:rPr>
              <a:t>If for some reason the wizard doesn’t open automatically, the best way to install the software is to go to the Add/Remove Programs icon located in Control Panel on the Start menu. This feature locates and launches the installation wizard.</a:t>
            </a:r>
          </a:p>
          <a:p>
            <a:pPr marL="228600" indent="-228600">
              <a:buFontTx/>
              <a:buChar char="•"/>
            </a:pPr>
            <a:r>
              <a:rPr lang="en-US">
                <a:latin typeface="Helvetica" charset="0"/>
              </a:rPr>
              <a:t>One of the first steps in the installation wizard is deciding between a full installation and a custom installation. A </a:t>
            </a:r>
            <a:r>
              <a:rPr lang="en-US" b="1">
                <a:latin typeface="Helvetica" charset="0"/>
              </a:rPr>
              <a:t>full installation</a:t>
            </a:r>
            <a:r>
              <a:rPr lang="en-US">
                <a:latin typeface="Helvetica" charset="0"/>
              </a:rPr>
              <a:t> will copy all the files and programs from the CD to your hard drive. By selecting </a:t>
            </a:r>
            <a:r>
              <a:rPr lang="en-US" b="1">
                <a:latin typeface="Helvetica" charset="0"/>
              </a:rPr>
              <a:t>custom installation</a:t>
            </a:r>
            <a:r>
              <a:rPr lang="en-US">
                <a:latin typeface="Helvetica" charset="0"/>
              </a:rPr>
              <a:t>, you can decide which features you want installed on the hard drive.</a:t>
            </a:r>
          </a:p>
          <a:p>
            <a:pPr marL="228600" indent="-228600">
              <a:buFontTx/>
              <a:buChar char="•"/>
            </a:pPr>
            <a:r>
              <a:rPr lang="en-US"/>
              <a:t>Uninstalling software in Windows requires using the Uninstall utility found in the Control Panel. Most software programs load a series of files into the registry and system locations to support their operation. When uninstalling, all of these files need to be removed and the only good way to do this is through the uninstall utility.</a:t>
            </a:r>
          </a:p>
          <a:p>
            <a:pPr marL="228600" indent="-228600">
              <a:buFont typeface="Times" charset="0"/>
              <a:buChar char="•"/>
            </a:pPr>
            <a:r>
              <a:rPr lang="en-US"/>
              <a:t>Once a software program is installed.,Windows has a number of alternatives for activating it. It can load from a desktop icon shortcut, or its icon can be placed in the Quick launch toolbar. Alternatively all programs can be located through the Windows start menu and even finding the executable file using Windows Explorer or My Computer and double clicking will activate an installed program.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621C16-F2E7-499A-BE5F-E4DB63CBBF30}" type="slidenum">
              <a:rPr lang="en-US"/>
              <a:pPr/>
              <a:t>9</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buFontTx/>
              <a:buChar char="•"/>
            </a:pPr>
            <a:r>
              <a:rPr lang="en-US">
                <a:latin typeface="Helvetica" charset="0"/>
              </a:rPr>
              <a:t>Although Apple’s </a:t>
            </a:r>
            <a:r>
              <a:rPr lang="en-US" b="1">
                <a:latin typeface="Helvetica" charset="0"/>
              </a:rPr>
              <a:t>Mac OS</a:t>
            </a:r>
            <a:r>
              <a:rPr lang="en-US">
                <a:latin typeface="Helvetica" charset="0"/>
              </a:rPr>
              <a:t> and the Windows operating systems are not compatible, they are similar in terms of functionality. </a:t>
            </a:r>
          </a:p>
          <a:p>
            <a:pPr>
              <a:buFontTx/>
              <a:buChar char="•"/>
            </a:pPr>
            <a:r>
              <a:rPr lang="en-US">
                <a:latin typeface="Helvetica" charset="0"/>
              </a:rPr>
              <a:t>In 1984, Mac OS became the first operating system to incorporate the user-friendly point-and-click technology in a commercially affordable computer. Both operating systems now have similar window work areas on the desktop that house individual applications and support users working in more than one application at a time</a:t>
            </a:r>
          </a:p>
          <a:p>
            <a:pPr>
              <a:buFontTx/>
              <a:buChar char="•"/>
            </a:pPr>
            <a:r>
              <a:rPr lang="en-US">
                <a:latin typeface="Helvetica" charset="0"/>
              </a:rPr>
              <a:t>Macs have long been recognized for their superior graphics display and processing capabilities. Users also attest to Mac’s greater system reliability and better document recovery. </a:t>
            </a:r>
          </a:p>
          <a:p>
            <a:pPr>
              <a:buFontTx/>
              <a:buChar char="•"/>
            </a:pPr>
            <a:r>
              <a:rPr lang="en-US">
                <a:latin typeface="Helvetica" charset="0"/>
              </a:rPr>
              <a:t>However, there are fewer software applications available for the Mac platform and Macs tend to be more expensive than Windows-based PCs.</a:t>
            </a:r>
          </a:p>
          <a:p>
            <a:pPr>
              <a:buFontTx/>
              <a:buChar char="•"/>
            </a:pPr>
            <a:r>
              <a:rPr lang="en-US">
                <a:latin typeface="Helvetica" charset="0"/>
              </a:rPr>
              <a:t>The most recent version of the Mac operating system, Mac OS X, is based on the UNIX operating system.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2E4192-A0BB-4A79-853D-0F96089FB673}" type="slidenum">
              <a:rPr lang="en-US"/>
              <a:pPr/>
              <a:t>10</a:t>
            </a:fld>
            <a:endParaRPr lang="en-US"/>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pPr>
              <a:buFontTx/>
              <a:buChar char="•"/>
            </a:pPr>
            <a:r>
              <a:rPr lang="en-US" b="1">
                <a:latin typeface="Helvetica" charset="0"/>
              </a:rPr>
              <a:t>UNIX</a:t>
            </a:r>
            <a:r>
              <a:rPr lang="en-US">
                <a:latin typeface="Helvetica" charset="0"/>
              </a:rPr>
              <a:t> is a multi-user, multitask operating system used primarily with mainframes as a network operating system, although it is also often found on PCs.</a:t>
            </a:r>
          </a:p>
          <a:p>
            <a:pPr>
              <a:buFontTx/>
              <a:buChar char="•"/>
            </a:pPr>
            <a:r>
              <a:rPr lang="en-US">
                <a:latin typeface="Helvetica" charset="0"/>
              </a:rPr>
              <a:t>Originally conceived in 1969 by Ken Thompson and Dennis Ritchie of AT&amp;T’s Bell Labs, the UNIX code was initially not proprietary. Rather, any programmer was allowed to use the code and modify it to meet his or her needs. </a:t>
            </a:r>
          </a:p>
          <a:p>
            <a:pPr>
              <a:buFontTx/>
              <a:buChar char="•"/>
            </a:pPr>
            <a:r>
              <a:rPr lang="en-US">
                <a:latin typeface="Helvetica" charset="0"/>
              </a:rPr>
              <a:t>Later, AT&amp;T licensed the UNIX source code to the Santa Cruz Operation. UNIX is a brand that belongs to the company X/Open, but any vendor that meets testing requirements and pays a fee can use the UNIX name.</a:t>
            </a:r>
          </a:p>
          <a:p>
            <a:pPr>
              <a:buFontTx/>
              <a:buChar char="•"/>
            </a:pPr>
            <a:r>
              <a:rPr lang="en-US">
                <a:latin typeface="Helvetica" charset="0"/>
              </a:rPr>
              <a:t>Individual vendors then modify the UNIX code to run specifically on their hardware. HP/UX from Hewlett-Packard, Solaris from Sun, and AIX from IBM are some of the UNIX systems currently available in the marketplace.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8189F1-4E66-4A85-8158-3D5B22120262}" type="datetimeFigureOut">
              <a:rPr lang="en-US" smtClean="0"/>
              <a:pPr/>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8189F1-4E66-4A85-8158-3D5B22120262}" type="datetimeFigureOut">
              <a:rPr lang="en-US" smtClean="0"/>
              <a:pPr/>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8189F1-4E66-4A85-8158-3D5B22120262}" type="datetimeFigureOut">
              <a:rPr lang="en-US" smtClean="0"/>
              <a:pPr/>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5225"/>
            <a:ext cx="2895600" cy="476250"/>
          </a:xfrm>
        </p:spPr>
        <p:txBody>
          <a:bodyPr/>
          <a:lstStyle>
            <a:lvl1pPr>
              <a:defRPr/>
            </a:lvl1pPr>
          </a:lstStyle>
          <a:p>
            <a:endParaRPr lang="en-US"/>
          </a:p>
        </p:txBody>
      </p:sp>
      <p:sp>
        <p:nvSpPr>
          <p:cNvPr id="6" name="Date Placeholder 5"/>
          <p:cNvSpPr>
            <a:spLocks noGrp="1"/>
          </p:cNvSpPr>
          <p:nvPr>
            <p:ph type="dt" sz="half" idx="11"/>
          </p:nvPr>
        </p:nvSpPr>
        <p:spPr>
          <a:xfrm>
            <a:off x="457200" y="6477000"/>
            <a:ext cx="3200400" cy="152400"/>
          </a:xfrm>
        </p:spPr>
        <p:txBody>
          <a:bodyPr/>
          <a:lstStyle>
            <a:lvl1pPr>
              <a:defRPr/>
            </a:lvl1pPr>
          </a:lstStyle>
          <a:p>
            <a:r>
              <a:rPr lang="en-US"/>
              <a:t>© 2007 Prentice-Hall, Inc.</a:t>
            </a:r>
          </a:p>
          <a:p>
            <a:endParaRPr lang="en-US"/>
          </a:p>
        </p:txBody>
      </p:sp>
      <p:sp>
        <p:nvSpPr>
          <p:cNvPr id="7" name="Slide Number Placeholder 6"/>
          <p:cNvSpPr>
            <a:spLocks noGrp="1"/>
          </p:cNvSpPr>
          <p:nvPr>
            <p:ph type="sldNum" sz="quarter" idx="12"/>
          </p:nvPr>
        </p:nvSpPr>
        <p:spPr>
          <a:xfrm>
            <a:off x="6553200" y="6400800"/>
            <a:ext cx="2133600" cy="244475"/>
          </a:xfrm>
        </p:spPr>
        <p:txBody>
          <a:bodyPr/>
          <a:lstStyle>
            <a:lvl1pPr>
              <a:defRPr/>
            </a:lvl1pPr>
          </a:lstStyle>
          <a:p>
            <a:fld id="{3FCF2D2A-B3DA-41F0-9BB0-7A6BF87E4869}" type="slidenum">
              <a:rPr lang="en-US"/>
              <a:pPr/>
              <a:t>‹#›</a:t>
            </a:fld>
            <a:endParaRPr lang="en-US"/>
          </a:p>
        </p:txBody>
      </p:sp>
    </p:spTree>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5225"/>
            <a:ext cx="2895600" cy="476250"/>
          </a:xfrm>
        </p:spPr>
        <p:txBody>
          <a:bodyPr/>
          <a:lstStyle>
            <a:lvl1pPr>
              <a:defRPr/>
            </a:lvl1pPr>
          </a:lstStyle>
          <a:p>
            <a:endParaRPr lang="en-US"/>
          </a:p>
        </p:txBody>
      </p:sp>
      <p:sp>
        <p:nvSpPr>
          <p:cNvPr id="6" name="Date Placeholder 5"/>
          <p:cNvSpPr>
            <a:spLocks noGrp="1"/>
          </p:cNvSpPr>
          <p:nvPr>
            <p:ph type="dt" sz="half" idx="11"/>
          </p:nvPr>
        </p:nvSpPr>
        <p:spPr>
          <a:xfrm>
            <a:off x="457200" y="6477000"/>
            <a:ext cx="3200400" cy="152400"/>
          </a:xfrm>
        </p:spPr>
        <p:txBody>
          <a:bodyPr/>
          <a:lstStyle>
            <a:lvl1pPr>
              <a:defRPr/>
            </a:lvl1pPr>
          </a:lstStyle>
          <a:p>
            <a:r>
              <a:rPr lang="en-US"/>
              <a:t>© 2007 Prentice-Hall, Inc.</a:t>
            </a:r>
          </a:p>
          <a:p>
            <a:endParaRPr lang="en-US"/>
          </a:p>
        </p:txBody>
      </p:sp>
      <p:sp>
        <p:nvSpPr>
          <p:cNvPr id="7" name="Slide Number Placeholder 6"/>
          <p:cNvSpPr>
            <a:spLocks noGrp="1"/>
          </p:cNvSpPr>
          <p:nvPr>
            <p:ph type="sldNum" sz="quarter" idx="12"/>
          </p:nvPr>
        </p:nvSpPr>
        <p:spPr>
          <a:xfrm>
            <a:off x="6553200" y="6400800"/>
            <a:ext cx="2133600" cy="244475"/>
          </a:xfrm>
        </p:spPr>
        <p:txBody>
          <a:bodyPr/>
          <a:lstStyle>
            <a:lvl1pPr>
              <a:defRPr/>
            </a:lvl1pPr>
          </a:lstStyle>
          <a:p>
            <a:fld id="{813FCA3B-9092-4ED4-B021-4B4498ED3E4D}" type="slidenum">
              <a:rPr lang="en-US"/>
              <a:pPr/>
              <a:t>‹#›</a:t>
            </a:fld>
            <a:endParaRPr lang="en-US"/>
          </a:p>
        </p:txBody>
      </p:sp>
    </p:spTree>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8189F1-4E66-4A85-8158-3D5B22120262}" type="datetimeFigureOut">
              <a:rPr lang="en-US" smtClean="0"/>
              <a:pPr/>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8189F1-4E66-4A85-8158-3D5B22120262}" type="datetimeFigureOut">
              <a:rPr lang="en-US" smtClean="0"/>
              <a:pPr/>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8189F1-4E66-4A85-8158-3D5B22120262}" type="datetimeFigureOut">
              <a:rPr lang="en-US" smtClean="0"/>
              <a:pPr/>
              <a:t>9/12/2018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8189F1-4E66-4A85-8158-3D5B22120262}" type="datetimeFigureOut">
              <a:rPr lang="en-US" smtClean="0"/>
              <a:pPr/>
              <a:t>9/12/2018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8189F1-4E66-4A85-8158-3D5B22120262}" type="datetimeFigureOut">
              <a:rPr lang="en-US" smtClean="0"/>
              <a:pPr/>
              <a:t>9/12/2018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189F1-4E66-4A85-8158-3D5B22120262}" type="datetimeFigureOut">
              <a:rPr lang="en-US" smtClean="0"/>
              <a:pPr/>
              <a:t>9/12/2018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8189F1-4E66-4A85-8158-3D5B22120262}" type="datetimeFigureOut">
              <a:rPr lang="en-US" smtClean="0"/>
              <a:pPr/>
              <a:t>9/12/2018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8189F1-4E66-4A85-8158-3D5B22120262}" type="datetimeFigureOut">
              <a:rPr lang="en-US" smtClean="0"/>
              <a:pPr/>
              <a:t>9/12/2018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F97C3-962D-451B-88A2-9B05D768B19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189F1-4E66-4A85-8158-3D5B22120262}" type="datetimeFigureOut">
              <a:rPr lang="en-US" smtClean="0"/>
              <a:pPr/>
              <a:t>9/12/2018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F97C3-962D-451B-88A2-9B05D768B19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4.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80.jpeg"/><Relationship Id="rId4" Type="http://schemas.openxmlformats.org/officeDocument/2006/relationships/image" Target="../media/image79.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ITEC 101 FUNDAMENTALS OF IT</a:t>
            </a:r>
            <a:endParaRPr lang="en-US" dirty="0"/>
          </a:p>
        </p:txBody>
      </p:sp>
      <p:sp>
        <p:nvSpPr>
          <p:cNvPr id="3" name="Subtitle 2"/>
          <p:cNvSpPr>
            <a:spLocks noGrp="1"/>
          </p:cNvSpPr>
          <p:nvPr>
            <p:ph type="subTitle" idx="1"/>
          </p:nvPr>
        </p:nvSpPr>
        <p:spPr/>
        <p:txBody>
          <a:bodyPr/>
          <a:lstStyle/>
          <a:p>
            <a:r>
              <a:rPr lang="en-US" dirty="0" smtClean="0"/>
              <a:t>DANIEL OBUOBI, DCSIT,CU</a:t>
            </a:r>
          </a:p>
          <a:p>
            <a:r>
              <a:rPr lang="en-US" dirty="0" smtClean="0"/>
              <a:t>SYSTEM SOFTWARE, APLICATION SOFTWARE etc</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EA2F4F7B-2325-47C3-A758-FC58417D923F}" type="slidenum">
              <a:rPr lang="en-US"/>
              <a:pPr/>
              <a:t>10</a:t>
            </a:fld>
            <a:endParaRPr lang="en-US"/>
          </a:p>
        </p:txBody>
      </p:sp>
      <p:sp>
        <p:nvSpPr>
          <p:cNvPr id="75778" name="Rectangle 2"/>
          <p:cNvSpPr>
            <a:spLocks noGrp="1" noChangeArrowheads="1"/>
          </p:cNvSpPr>
          <p:nvPr>
            <p:ph type="title"/>
          </p:nvPr>
        </p:nvSpPr>
        <p:spPr/>
        <p:txBody>
          <a:bodyPr/>
          <a:lstStyle/>
          <a:p>
            <a:r>
              <a:rPr lang="en-US"/>
              <a:t>UNIX</a:t>
            </a:r>
          </a:p>
        </p:txBody>
      </p:sp>
      <p:sp>
        <p:nvSpPr>
          <p:cNvPr id="75779" name="Rectangle 3"/>
          <p:cNvSpPr>
            <a:spLocks noGrp="1" noChangeArrowheads="1"/>
          </p:cNvSpPr>
          <p:nvPr>
            <p:ph type="body" idx="1"/>
          </p:nvPr>
        </p:nvSpPr>
        <p:spPr/>
        <p:txBody>
          <a:bodyPr/>
          <a:lstStyle/>
          <a:p>
            <a:r>
              <a:rPr lang="en-US"/>
              <a:t>Multi-user, multitask operating system</a:t>
            </a:r>
          </a:p>
          <a:p>
            <a:r>
              <a:rPr lang="en-US"/>
              <a:t>Used primarily with mainframes</a:t>
            </a:r>
          </a:p>
          <a:p>
            <a:endParaRPr lang="en-US"/>
          </a:p>
        </p:txBody>
      </p:sp>
      <p:pic>
        <p:nvPicPr>
          <p:cNvPr id="75780" name="Picture 4" descr="05_09"/>
          <p:cNvPicPr>
            <a:picLocks noChangeAspect="1" noChangeArrowheads="1"/>
          </p:cNvPicPr>
          <p:nvPr/>
        </p:nvPicPr>
        <p:blipFill>
          <a:blip r:embed="rId3"/>
          <a:srcRect/>
          <a:stretch>
            <a:fillRect/>
          </a:stretch>
        </p:blipFill>
        <p:spPr bwMode="auto">
          <a:xfrm>
            <a:off x="2438400" y="2743200"/>
            <a:ext cx="4648200" cy="3560763"/>
          </a:xfrm>
          <a:prstGeom prst="rect">
            <a:avLst/>
          </a:prstGeom>
          <a:no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A08456A1-A51A-4DFC-AAF8-29D948A6A24F}" type="slidenum">
              <a:rPr lang="en-US"/>
              <a:pPr/>
              <a:t>11</a:t>
            </a:fld>
            <a:endParaRPr lang="en-US"/>
          </a:p>
        </p:txBody>
      </p:sp>
      <p:sp>
        <p:nvSpPr>
          <p:cNvPr id="76802" name="Rectangle 2"/>
          <p:cNvSpPr>
            <a:spLocks noGrp="1" noChangeArrowheads="1"/>
          </p:cNvSpPr>
          <p:nvPr>
            <p:ph type="title"/>
          </p:nvPr>
        </p:nvSpPr>
        <p:spPr/>
        <p:txBody>
          <a:bodyPr/>
          <a:lstStyle/>
          <a:p>
            <a:r>
              <a:rPr lang="en-US"/>
              <a:t>Linux</a:t>
            </a:r>
          </a:p>
        </p:txBody>
      </p:sp>
      <p:sp>
        <p:nvSpPr>
          <p:cNvPr id="76803" name="Rectangle 3"/>
          <p:cNvSpPr>
            <a:spLocks noGrp="1" noChangeArrowheads="1"/>
          </p:cNvSpPr>
          <p:nvPr>
            <p:ph type="body" idx="1"/>
          </p:nvPr>
        </p:nvSpPr>
        <p:spPr>
          <a:xfrm>
            <a:off x="457200" y="1600200"/>
            <a:ext cx="4419600" cy="4525963"/>
          </a:xfrm>
        </p:spPr>
        <p:txBody>
          <a:bodyPr/>
          <a:lstStyle/>
          <a:p>
            <a:r>
              <a:rPr lang="en-US" sz="3000"/>
              <a:t>Open-source operating system </a:t>
            </a:r>
          </a:p>
          <a:p>
            <a:r>
              <a:rPr lang="en-US" sz="3000"/>
              <a:t>Based on UNIX</a:t>
            </a:r>
          </a:p>
          <a:p>
            <a:r>
              <a:rPr lang="en-US" sz="3000"/>
              <a:t>Stable system</a:t>
            </a:r>
          </a:p>
          <a:p>
            <a:r>
              <a:rPr lang="en-US" sz="3000"/>
              <a:t>Free</a:t>
            </a:r>
          </a:p>
          <a:p>
            <a:r>
              <a:rPr lang="en-US" sz="3000"/>
              <a:t>May be downloaded through the Internet</a:t>
            </a:r>
          </a:p>
          <a:p>
            <a:endParaRPr lang="en-US" sz="3000"/>
          </a:p>
        </p:txBody>
      </p:sp>
      <p:pic>
        <p:nvPicPr>
          <p:cNvPr id="76804" name="Picture 4" descr="linux desktop"/>
          <p:cNvPicPr>
            <a:picLocks noChangeAspect="1" noChangeArrowheads="1"/>
          </p:cNvPicPr>
          <p:nvPr/>
        </p:nvPicPr>
        <p:blipFill>
          <a:blip r:embed="rId3" cstate="print"/>
          <a:srcRect/>
          <a:stretch>
            <a:fillRect/>
          </a:stretch>
        </p:blipFill>
        <p:spPr bwMode="auto">
          <a:xfrm>
            <a:off x="4724400" y="2362200"/>
            <a:ext cx="4038600" cy="3554413"/>
          </a:xfrm>
          <a:prstGeom prst="rect">
            <a:avLst/>
          </a:prstGeom>
          <a:no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3B5CE02E-20C8-40E4-A5EE-37BBA21A4CF6}" type="slidenum">
              <a:rPr lang="en-US"/>
              <a:pPr/>
              <a:t>12</a:t>
            </a:fld>
            <a:endParaRPr lang="en-US"/>
          </a:p>
        </p:txBody>
      </p:sp>
      <p:sp>
        <p:nvSpPr>
          <p:cNvPr id="77826" name="Rectangle 2"/>
          <p:cNvSpPr>
            <a:spLocks noGrp="1" noChangeArrowheads="1"/>
          </p:cNvSpPr>
          <p:nvPr>
            <p:ph type="title"/>
          </p:nvPr>
        </p:nvSpPr>
        <p:spPr/>
        <p:txBody>
          <a:bodyPr/>
          <a:lstStyle/>
          <a:p>
            <a:r>
              <a:rPr lang="en-US" sz="4000"/>
              <a:t>What the Operating System Does</a:t>
            </a:r>
          </a:p>
        </p:txBody>
      </p:sp>
      <p:sp>
        <p:nvSpPr>
          <p:cNvPr id="77827" name="Rectangle 3"/>
          <p:cNvSpPr>
            <a:spLocks noGrp="1" noChangeArrowheads="1"/>
          </p:cNvSpPr>
          <p:nvPr>
            <p:ph type="body" sz="half" idx="1"/>
          </p:nvPr>
        </p:nvSpPr>
        <p:spPr/>
        <p:txBody>
          <a:bodyPr/>
          <a:lstStyle/>
          <a:p>
            <a:r>
              <a:rPr lang="en-US" sz="2800"/>
              <a:t>Provides user interface</a:t>
            </a:r>
          </a:p>
          <a:p>
            <a:r>
              <a:rPr lang="en-US" sz="2800"/>
              <a:t>Manages the CPU</a:t>
            </a:r>
          </a:p>
          <a:p>
            <a:r>
              <a:rPr lang="en-US" sz="2800"/>
              <a:t>Manages memory</a:t>
            </a:r>
          </a:p>
          <a:p>
            <a:r>
              <a:rPr lang="en-US" sz="2800"/>
              <a:t>Manages hardware</a:t>
            </a:r>
          </a:p>
          <a:p>
            <a:r>
              <a:rPr lang="en-US" sz="2800"/>
              <a:t>Coordinates application software with the CPU</a:t>
            </a:r>
          </a:p>
        </p:txBody>
      </p:sp>
      <p:pic>
        <p:nvPicPr>
          <p:cNvPr id="77829" name="Picture 5" descr="AAFOAUV0"/>
          <p:cNvPicPr>
            <a:picLocks noGrp="1" noChangeAspect="1" noChangeArrowheads="1"/>
          </p:cNvPicPr>
          <p:nvPr>
            <p:ph sz="half" idx="2"/>
          </p:nvPr>
        </p:nvPicPr>
        <p:blipFill>
          <a:blip r:embed="rId3"/>
          <a:srcRect/>
          <a:stretch>
            <a:fillRect/>
          </a:stretch>
        </p:blipFill>
        <p:spPr>
          <a:xfrm>
            <a:off x="4648200" y="2068513"/>
            <a:ext cx="4038600" cy="3587750"/>
          </a:xfrm>
          <a:noFill/>
          <a:ln/>
        </p:spPr>
      </p:pic>
    </p:spTree>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4"/>
          <p:cNvSpPr>
            <a:spLocks noGrp="1"/>
          </p:cNvSpPr>
          <p:nvPr>
            <p:ph type="dt" sz="half" idx="11"/>
          </p:nvPr>
        </p:nvSpPr>
        <p:spPr/>
        <p:txBody>
          <a:bodyPr/>
          <a:lstStyle/>
          <a:p>
            <a:r>
              <a:rPr lang="en-US"/>
              <a:t>© 2007 Prentice-Hall, Inc.</a:t>
            </a:r>
          </a:p>
          <a:p>
            <a:endParaRPr lang="en-US"/>
          </a:p>
        </p:txBody>
      </p:sp>
      <p:sp>
        <p:nvSpPr>
          <p:cNvPr id="11" name="Slide Number Placeholder 5"/>
          <p:cNvSpPr>
            <a:spLocks noGrp="1"/>
          </p:cNvSpPr>
          <p:nvPr>
            <p:ph type="sldNum" sz="quarter" idx="12"/>
          </p:nvPr>
        </p:nvSpPr>
        <p:spPr/>
        <p:txBody>
          <a:bodyPr/>
          <a:lstStyle/>
          <a:p>
            <a:fld id="{065555A0-ADEA-427E-9410-736B82DFE3AF}" type="slidenum">
              <a:rPr lang="en-US"/>
              <a:pPr/>
              <a:t>13</a:t>
            </a:fld>
            <a:endParaRPr lang="en-US"/>
          </a:p>
        </p:txBody>
      </p:sp>
      <p:sp>
        <p:nvSpPr>
          <p:cNvPr id="78851" name="Rectangle 3"/>
          <p:cNvSpPr>
            <a:spLocks noGrp="1" noChangeArrowheads="1"/>
          </p:cNvSpPr>
          <p:nvPr>
            <p:ph type="title"/>
          </p:nvPr>
        </p:nvSpPr>
        <p:spPr/>
        <p:txBody>
          <a:bodyPr/>
          <a:lstStyle/>
          <a:p>
            <a:r>
              <a:rPr lang="en-US"/>
              <a:t>The User Interface</a:t>
            </a:r>
          </a:p>
        </p:txBody>
      </p:sp>
      <p:sp>
        <p:nvSpPr>
          <p:cNvPr id="78852" name="Rectangle 4"/>
          <p:cNvSpPr>
            <a:spLocks noGrp="1" noChangeArrowheads="1"/>
          </p:cNvSpPr>
          <p:nvPr>
            <p:ph type="body" idx="1"/>
          </p:nvPr>
        </p:nvSpPr>
        <p:spPr>
          <a:xfrm>
            <a:off x="457200" y="1600200"/>
            <a:ext cx="3657600" cy="4525963"/>
          </a:xfrm>
        </p:spPr>
        <p:txBody>
          <a:bodyPr/>
          <a:lstStyle/>
          <a:p>
            <a:r>
              <a:rPr lang="en-US" sz="2800"/>
              <a:t>Enables you to interact with the computer</a:t>
            </a:r>
          </a:p>
          <a:p>
            <a:r>
              <a:rPr lang="en-US" sz="2800"/>
              <a:t>Types of interfaces:</a:t>
            </a:r>
          </a:p>
          <a:p>
            <a:pPr lvl="1"/>
            <a:r>
              <a:rPr lang="en-US" sz="2400"/>
              <a:t>Command-driven interface</a:t>
            </a:r>
          </a:p>
          <a:p>
            <a:pPr lvl="1"/>
            <a:r>
              <a:rPr lang="en-US" sz="2400"/>
              <a:t>Menu-driven interface</a:t>
            </a:r>
          </a:p>
          <a:p>
            <a:pPr lvl="1"/>
            <a:r>
              <a:rPr lang="en-US" sz="2400"/>
              <a:t>Graphical user interface</a:t>
            </a:r>
          </a:p>
        </p:txBody>
      </p:sp>
      <p:pic>
        <p:nvPicPr>
          <p:cNvPr id="78853" name="Picture 5"/>
          <p:cNvPicPr>
            <a:picLocks noChangeAspect="1" noChangeArrowheads="1"/>
          </p:cNvPicPr>
          <p:nvPr/>
        </p:nvPicPr>
        <p:blipFill>
          <a:blip r:embed="rId3"/>
          <a:srcRect b="43416"/>
          <a:stretch>
            <a:fillRect/>
          </a:stretch>
        </p:blipFill>
        <p:spPr bwMode="auto">
          <a:xfrm>
            <a:off x="6096000" y="1524000"/>
            <a:ext cx="2362200" cy="1635125"/>
          </a:xfrm>
          <a:prstGeom prst="rect">
            <a:avLst/>
          </a:prstGeom>
          <a:noFill/>
          <a:ln w="9525">
            <a:noFill/>
            <a:miter lim="800000"/>
            <a:headEnd/>
            <a:tailEnd/>
          </a:ln>
          <a:effectLst/>
        </p:spPr>
      </p:pic>
      <p:pic>
        <p:nvPicPr>
          <p:cNvPr id="78854" name="Picture 6"/>
          <p:cNvPicPr>
            <a:picLocks noChangeAspect="1" noChangeArrowheads="1"/>
          </p:cNvPicPr>
          <p:nvPr/>
        </p:nvPicPr>
        <p:blipFill>
          <a:blip r:embed="rId4"/>
          <a:srcRect b="47491"/>
          <a:stretch>
            <a:fillRect/>
          </a:stretch>
        </p:blipFill>
        <p:spPr bwMode="auto">
          <a:xfrm>
            <a:off x="6096000" y="3276600"/>
            <a:ext cx="2286000" cy="1571625"/>
          </a:xfrm>
          <a:prstGeom prst="rect">
            <a:avLst/>
          </a:prstGeom>
          <a:noFill/>
          <a:ln w="9525">
            <a:noFill/>
            <a:miter lim="800000"/>
            <a:headEnd/>
            <a:tailEnd/>
          </a:ln>
          <a:effectLst/>
        </p:spPr>
      </p:pic>
      <p:pic>
        <p:nvPicPr>
          <p:cNvPr id="78855" name="Picture 7"/>
          <p:cNvPicPr>
            <a:picLocks noChangeAspect="1" noChangeArrowheads="1"/>
          </p:cNvPicPr>
          <p:nvPr/>
        </p:nvPicPr>
        <p:blipFill>
          <a:blip r:embed="rId5" cstate="print"/>
          <a:srcRect/>
          <a:stretch>
            <a:fillRect/>
          </a:stretch>
        </p:blipFill>
        <p:spPr bwMode="auto">
          <a:xfrm>
            <a:off x="6096000" y="4965700"/>
            <a:ext cx="2209800" cy="1511300"/>
          </a:xfrm>
          <a:prstGeom prst="rect">
            <a:avLst/>
          </a:prstGeom>
          <a:noFill/>
          <a:ln w="9525">
            <a:noFill/>
            <a:miter lim="800000"/>
            <a:headEnd/>
            <a:tailEnd/>
          </a:ln>
          <a:effectLst/>
        </p:spPr>
      </p:pic>
      <p:sp>
        <p:nvSpPr>
          <p:cNvPr id="78857" name="Text Box 9"/>
          <p:cNvSpPr txBox="1">
            <a:spLocks noChangeArrowheads="1"/>
          </p:cNvSpPr>
          <p:nvPr/>
        </p:nvSpPr>
        <p:spPr bwMode="auto">
          <a:xfrm>
            <a:off x="3810000" y="2286000"/>
            <a:ext cx="2667000" cy="396875"/>
          </a:xfrm>
          <a:prstGeom prst="rect">
            <a:avLst/>
          </a:prstGeom>
          <a:noFill/>
          <a:ln w="9525" algn="ctr">
            <a:noFill/>
            <a:miter lim="800000"/>
            <a:headEnd/>
            <a:tailEnd/>
          </a:ln>
          <a:effectLst/>
        </p:spPr>
        <p:txBody>
          <a:bodyPr>
            <a:spAutoFit/>
          </a:bodyPr>
          <a:lstStyle/>
          <a:p>
            <a:pPr>
              <a:spcBef>
                <a:spcPct val="50000"/>
              </a:spcBef>
            </a:pPr>
            <a:r>
              <a:rPr lang="en-US" sz="2000">
                <a:solidFill>
                  <a:schemeClr val="bg1"/>
                </a:solidFill>
              </a:rPr>
              <a:t>Command-line</a:t>
            </a:r>
          </a:p>
        </p:txBody>
      </p:sp>
      <p:sp>
        <p:nvSpPr>
          <p:cNvPr id="78858" name="Text Box 10"/>
          <p:cNvSpPr txBox="1">
            <a:spLocks noChangeArrowheads="1"/>
          </p:cNvSpPr>
          <p:nvPr/>
        </p:nvSpPr>
        <p:spPr bwMode="auto">
          <a:xfrm>
            <a:off x="3810000" y="4114800"/>
            <a:ext cx="2667000" cy="396875"/>
          </a:xfrm>
          <a:prstGeom prst="rect">
            <a:avLst/>
          </a:prstGeom>
          <a:noFill/>
          <a:ln w="9525" algn="ctr">
            <a:noFill/>
            <a:miter lim="800000"/>
            <a:headEnd/>
            <a:tailEnd/>
          </a:ln>
          <a:effectLst/>
        </p:spPr>
        <p:txBody>
          <a:bodyPr>
            <a:spAutoFit/>
          </a:bodyPr>
          <a:lstStyle/>
          <a:p>
            <a:pPr>
              <a:spcBef>
                <a:spcPct val="50000"/>
              </a:spcBef>
            </a:pPr>
            <a:r>
              <a:rPr lang="en-US" sz="2000">
                <a:solidFill>
                  <a:schemeClr val="bg1"/>
                </a:solidFill>
              </a:rPr>
              <a:t>Menu-driven</a:t>
            </a:r>
          </a:p>
        </p:txBody>
      </p:sp>
      <p:sp>
        <p:nvSpPr>
          <p:cNvPr id="78859" name="Text Box 11"/>
          <p:cNvSpPr txBox="1">
            <a:spLocks noChangeArrowheads="1"/>
          </p:cNvSpPr>
          <p:nvPr/>
        </p:nvSpPr>
        <p:spPr bwMode="auto">
          <a:xfrm>
            <a:off x="3962400" y="5562600"/>
            <a:ext cx="2667000" cy="396875"/>
          </a:xfrm>
          <a:prstGeom prst="rect">
            <a:avLst/>
          </a:prstGeom>
          <a:noFill/>
          <a:ln w="9525" algn="ctr">
            <a:noFill/>
            <a:miter lim="800000"/>
            <a:headEnd/>
            <a:tailEnd/>
          </a:ln>
          <a:effectLst/>
        </p:spPr>
        <p:txBody>
          <a:bodyPr>
            <a:spAutoFit/>
          </a:bodyPr>
          <a:lstStyle/>
          <a:p>
            <a:pPr>
              <a:spcBef>
                <a:spcPct val="50000"/>
              </a:spcBef>
            </a:pPr>
            <a:r>
              <a:rPr lang="en-US" sz="2000">
                <a:solidFill>
                  <a:schemeClr val="bg1"/>
                </a:solidFill>
              </a:rPr>
              <a:t>Graphical</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4"/>
          <p:cNvSpPr>
            <a:spLocks noGrp="1"/>
          </p:cNvSpPr>
          <p:nvPr>
            <p:ph type="dt" sz="half" idx="11"/>
          </p:nvPr>
        </p:nvSpPr>
        <p:spPr/>
        <p:txBody>
          <a:bodyPr/>
          <a:lstStyle/>
          <a:p>
            <a:r>
              <a:rPr lang="en-US"/>
              <a:t>© 2007 Prentice-Hall, Inc.</a:t>
            </a:r>
          </a:p>
          <a:p>
            <a:endParaRPr lang="en-US"/>
          </a:p>
        </p:txBody>
      </p:sp>
      <p:sp>
        <p:nvSpPr>
          <p:cNvPr id="11" name="Slide Number Placeholder 5"/>
          <p:cNvSpPr>
            <a:spLocks noGrp="1"/>
          </p:cNvSpPr>
          <p:nvPr>
            <p:ph type="sldNum" sz="quarter" idx="12"/>
          </p:nvPr>
        </p:nvSpPr>
        <p:spPr/>
        <p:txBody>
          <a:bodyPr/>
          <a:lstStyle/>
          <a:p>
            <a:fld id="{E6577084-BC9D-4B05-A1FA-86FDD11780B0}" type="slidenum">
              <a:rPr lang="en-US"/>
              <a:pPr/>
              <a:t>14</a:t>
            </a:fld>
            <a:endParaRPr lang="en-US"/>
          </a:p>
        </p:txBody>
      </p:sp>
      <p:sp>
        <p:nvSpPr>
          <p:cNvPr id="79874" name="Rectangle 2"/>
          <p:cNvSpPr>
            <a:spLocks noChangeArrowheads="1"/>
          </p:cNvSpPr>
          <p:nvPr/>
        </p:nvSpPr>
        <p:spPr bwMode="auto">
          <a:xfrm>
            <a:off x="7162800" y="4800600"/>
            <a:ext cx="1219200" cy="838200"/>
          </a:xfrm>
          <a:prstGeom prst="rect">
            <a:avLst/>
          </a:prstGeom>
          <a:solidFill>
            <a:schemeClr val="accent1"/>
          </a:solidFill>
          <a:ln w="9525">
            <a:solidFill>
              <a:schemeClr val="tx1"/>
            </a:solidFill>
            <a:miter lim="800000"/>
            <a:headEnd/>
            <a:tailEnd/>
          </a:ln>
          <a:effectLst/>
        </p:spPr>
        <p:txBody>
          <a:bodyPr anchor="ctr"/>
          <a:lstStyle/>
          <a:p>
            <a:r>
              <a:rPr lang="en-US" sz="1800" b="1">
                <a:solidFill>
                  <a:schemeClr val="tx1"/>
                </a:solidFill>
                <a:latin typeface="Verdana" pitchFamily="34" charset="0"/>
              </a:rPr>
              <a:t>Process 4th</a:t>
            </a:r>
          </a:p>
        </p:txBody>
      </p:sp>
      <p:sp>
        <p:nvSpPr>
          <p:cNvPr id="79875" name="Rectangle 3"/>
          <p:cNvSpPr>
            <a:spLocks noChangeArrowheads="1"/>
          </p:cNvSpPr>
          <p:nvPr/>
        </p:nvSpPr>
        <p:spPr bwMode="auto">
          <a:xfrm>
            <a:off x="7086600" y="4724400"/>
            <a:ext cx="1219200" cy="838200"/>
          </a:xfrm>
          <a:prstGeom prst="rect">
            <a:avLst/>
          </a:prstGeom>
          <a:solidFill>
            <a:schemeClr val="accent1"/>
          </a:solidFill>
          <a:ln w="9525">
            <a:solidFill>
              <a:schemeClr val="tx1"/>
            </a:solidFill>
            <a:miter lim="800000"/>
            <a:headEnd/>
            <a:tailEnd/>
          </a:ln>
          <a:effectLst/>
        </p:spPr>
        <p:txBody>
          <a:bodyPr anchor="ctr"/>
          <a:lstStyle/>
          <a:p>
            <a:r>
              <a:rPr lang="en-US" sz="1800" b="1">
                <a:solidFill>
                  <a:schemeClr val="tx1"/>
                </a:solidFill>
                <a:latin typeface="Verdana" pitchFamily="34" charset="0"/>
              </a:rPr>
              <a:t>Process 3rd</a:t>
            </a:r>
          </a:p>
        </p:txBody>
      </p:sp>
      <p:sp>
        <p:nvSpPr>
          <p:cNvPr id="79876" name="Rectangle 4"/>
          <p:cNvSpPr>
            <a:spLocks noChangeArrowheads="1"/>
          </p:cNvSpPr>
          <p:nvPr/>
        </p:nvSpPr>
        <p:spPr bwMode="auto">
          <a:xfrm>
            <a:off x="7162800" y="4800600"/>
            <a:ext cx="1219200" cy="838200"/>
          </a:xfrm>
          <a:prstGeom prst="rect">
            <a:avLst/>
          </a:prstGeom>
          <a:solidFill>
            <a:schemeClr val="accent1"/>
          </a:solidFill>
          <a:ln w="9525">
            <a:solidFill>
              <a:schemeClr val="tx1"/>
            </a:solidFill>
            <a:miter lim="800000"/>
            <a:headEnd/>
            <a:tailEnd/>
          </a:ln>
          <a:effectLst/>
        </p:spPr>
        <p:txBody>
          <a:bodyPr anchor="ctr"/>
          <a:lstStyle/>
          <a:p>
            <a:r>
              <a:rPr lang="en-US" sz="1800" b="1">
                <a:solidFill>
                  <a:schemeClr val="tx1"/>
                </a:solidFill>
                <a:latin typeface="Verdana" pitchFamily="34" charset="0"/>
              </a:rPr>
              <a:t>Process 2nd</a:t>
            </a:r>
          </a:p>
        </p:txBody>
      </p:sp>
      <p:sp>
        <p:nvSpPr>
          <p:cNvPr id="79877" name="Rectangle 5"/>
          <p:cNvSpPr>
            <a:spLocks noChangeArrowheads="1"/>
          </p:cNvSpPr>
          <p:nvPr/>
        </p:nvSpPr>
        <p:spPr bwMode="auto">
          <a:xfrm>
            <a:off x="7086600" y="4724400"/>
            <a:ext cx="1219200" cy="838200"/>
          </a:xfrm>
          <a:prstGeom prst="rect">
            <a:avLst/>
          </a:prstGeom>
          <a:solidFill>
            <a:schemeClr val="accent1"/>
          </a:solidFill>
          <a:ln w="9525">
            <a:solidFill>
              <a:schemeClr val="tx1"/>
            </a:solidFill>
            <a:miter lim="800000"/>
            <a:headEnd/>
            <a:tailEnd/>
          </a:ln>
          <a:effectLst/>
        </p:spPr>
        <p:txBody>
          <a:bodyPr anchor="ctr"/>
          <a:lstStyle/>
          <a:p>
            <a:r>
              <a:rPr lang="en-US" sz="1800" b="1">
                <a:solidFill>
                  <a:schemeClr val="tx1"/>
                </a:solidFill>
                <a:latin typeface="Verdana" pitchFamily="34" charset="0"/>
              </a:rPr>
              <a:t>Process 1st</a:t>
            </a:r>
          </a:p>
        </p:txBody>
      </p:sp>
      <p:sp>
        <p:nvSpPr>
          <p:cNvPr id="79878" name="Rectangle 6"/>
          <p:cNvSpPr>
            <a:spLocks noGrp="1" noChangeArrowheads="1"/>
          </p:cNvSpPr>
          <p:nvPr>
            <p:ph type="title"/>
          </p:nvPr>
        </p:nvSpPr>
        <p:spPr/>
        <p:txBody>
          <a:bodyPr/>
          <a:lstStyle/>
          <a:p>
            <a:r>
              <a:rPr lang="en-US"/>
              <a:t>Processor Management</a:t>
            </a:r>
          </a:p>
        </p:txBody>
      </p:sp>
      <p:sp>
        <p:nvSpPr>
          <p:cNvPr id="79879" name="Rectangle 7"/>
          <p:cNvSpPr>
            <a:spLocks noGrp="1" noChangeArrowheads="1"/>
          </p:cNvSpPr>
          <p:nvPr>
            <p:ph type="body" idx="1"/>
          </p:nvPr>
        </p:nvSpPr>
        <p:spPr/>
        <p:txBody>
          <a:bodyPr/>
          <a:lstStyle/>
          <a:p>
            <a:r>
              <a:rPr lang="en-US"/>
              <a:t>Controls the timing of events the processor works on</a:t>
            </a:r>
          </a:p>
          <a:p>
            <a:pPr lvl="1"/>
            <a:r>
              <a:rPr lang="en-US"/>
              <a:t>Interrupts</a:t>
            </a:r>
          </a:p>
          <a:p>
            <a:pPr lvl="1"/>
            <a:r>
              <a:rPr lang="en-US"/>
              <a:t>Interrupt handler</a:t>
            </a:r>
          </a:p>
          <a:p>
            <a:pPr lvl="1"/>
            <a:r>
              <a:rPr lang="en-US"/>
              <a:t>Interrupt table</a:t>
            </a:r>
          </a:p>
          <a:p>
            <a:pPr lvl="1"/>
            <a:r>
              <a:rPr lang="en-US"/>
              <a:t>Stack </a:t>
            </a:r>
          </a:p>
        </p:txBody>
      </p:sp>
      <p:sp>
        <p:nvSpPr>
          <p:cNvPr id="79880" name="Text Box 8"/>
          <p:cNvSpPr txBox="1">
            <a:spLocks noChangeArrowheads="1"/>
          </p:cNvSpPr>
          <p:nvPr/>
        </p:nvSpPr>
        <p:spPr bwMode="auto">
          <a:xfrm>
            <a:off x="838200" y="5334000"/>
            <a:ext cx="1600200" cy="396875"/>
          </a:xfrm>
          <a:prstGeom prst="rect">
            <a:avLst/>
          </a:prstGeom>
          <a:solidFill>
            <a:srgbClr val="333333"/>
          </a:solidFill>
          <a:ln w="9525">
            <a:noFill/>
            <a:miter lim="800000"/>
            <a:headEnd/>
            <a:tailEnd/>
          </a:ln>
          <a:effectLst/>
        </p:spPr>
        <p:txBody>
          <a:bodyPr>
            <a:spAutoFit/>
          </a:bodyPr>
          <a:lstStyle/>
          <a:p>
            <a:pPr algn="l">
              <a:spcBef>
                <a:spcPct val="50000"/>
              </a:spcBef>
            </a:pPr>
            <a:r>
              <a:rPr lang="en-US" sz="2000" b="1">
                <a:solidFill>
                  <a:srgbClr val="66FF33"/>
                </a:solidFill>
                <a:latin typeface="Verdana" pitchFamily="34" charset="0"/>
              </a:rPr>
              <a:t>REQUEST</a:t>
            </a:r>
          </a:p>
        </p:txBody>
      </p:sp>
      <p:sp>
        <p:nvSpPr>
          <p:cNvPr id="79881" name="Oval 9"/>
          <p:cNvSpPr>
            <a:spLocks noChangeArrowheads="1"/>
          </p:cNvSpPr>
          <p:nvPr/>
        </p:nvSpPr>
        <p:spPr bwMode="auto">
          <a:xfrm>
            <a:off x="6629400" y="4343400"/>
            <a:ext cx="2209800" cy="1676400"/>
          </a:xfrm>
          <a:prstGeom prst="ellipse">
            <a:avLst/>
          </a:prstGeom>
          <a:solidFill>
            <a:schemeClr val="bg1"/>
          </a:solidFill>
          <a:ln w="9525">
            <a:round/>
            <a:headEnd/>
            <a:tailEnd/>
          </a:ln>
          <a:effectLst/>
          <a:scene3d>
            <a:camera prst="legacyPerspectiveTopRight"/>
            <a:lightRig rig="legacyFlat4" dir="t"/>
          </a:scene3d>
          <a:sp3d extrusionH="887400" prstMaterial="legacyMatte">
            <a:bevelT w="13500" h="13500" prst="angle"/>
            <a:bevelB w="13500" h="13500" prst="angle"/>
            <a:extrusionClr>
              <a:srgbClr val="990033"/>
            </a:extrusionClr>
          </a:sp3d>
        </p:spPr>
        <p:txBody>
          <a:bodyPr anchor="ctr">
            <a:flatTx/>
          </a:bodyPr>
          <a:lstStyle/>
          <a:p>
            <a:r>
              <a:rPr lang="en-US" sz="2000" b="1">
                <a:solidFill>
                  <a:schemeClr val="tx1"/>
                </a:solidFill>
                <a:latin typeface="Verdana" pitchFamily="34" charset="0"/>
              </a:rPr>
              <a:t>Operating       System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881"/>
                                        </p:tgtEl>
                                        <p:attrNameLst>
                                          <p:attrName>style.visibility</p:attrName>
                                        </p:attrNameLst>
                                      </p:cBhvr>
                                      <p:to>
                                        <p:strVal val="visible"/>
                                      </p:to>
                                    </p:set>
                                    <p:animEffect transition="in" filter="fade">
                                      <p:cBhvr>
                                        <p:cTn id="7" dur="2000"/>
                                        <p:tgtEl>
                                          <p:spTgt spid="79881"/>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9880"/>
                                        </p:tgtEl>
                                        <p:attrNameLst>
                                          <p:attrName>style.visibility</p:attrName>
                                        </p:attrNameLst>
                                      </p:cBhvr>
                                      <p:to>
                                        <p:strVal val="visible"/>
                                      </p:to>
                                    </p:set>
                                    <p:animEffect transition="in" filter="fade">
                                      <p:cBhvr>
                                        <p:cTn id="11" dur="2000"/>
                                        <p:tgtEl>
                                          <p:spTgt spid="79880"/>
                                        </p:tgtEl>
                                      </p:cBhvr>
                                    </p:animEffect>
                                  </p:childTnLst>
                                </p:cTn>
                              </p:par>
                            </p:childTnLst>
                          </p:cTn>
                        </p:par>
                        <p:par>
                          <p:cTn id="12" fill="hold">
                            <p:stCondLst>
                              <p:cond delay="4000"/>
                            </p:stCondLst>
                            <p:childTnLst>
                              <p:par>
                                <p:cTn id="13" presetID="63" presetClass="path" presetSubtype="0" accel="50000" decel="50000" fill="remove" grpId="1" nodeType="afterEffect">
                                  <p:stCondLst>
                                    <p:cond delay="0"/>
                                  </p:stCondLst>
                                  <p:childTnLst>
                                    <p:animMotion origin="layout" path="M 3.33333E-6 0 L 0.66666 -0.02222 " pathEditMode="relative" rAng="0" ptsTypes="AA">
                                      <p:cBhvr>
                                        <p:cTn id="14" dur="2000" fill="hold"/>
                                        <p:tgtEl>
                                          <p:spTgt spid="79880"/>
                                        </p:tgtEl>
                                        <p:attrNameLst>
                                          <p:attrName>ppt_x</p:attrName>
                                          <p:attrName>ppt_y</p:attrName>
                                        </p:attrNameLst>
                                      </p:cBhvr>
                                      <p:rCtr x="333" y="-11"/>
                                    </p:animMotion>
                                  </p:childTnLst>
                                </p:cTn>
                              </p:par>
                            </p:childTnLst>
                          </p:cTn>
                        </p:par>
                        <p:par>
                          <p:cTn id="15" fill="hold">
                            <p:stCondLst>
                              <p:cond delay="6000"/>
                            </p:stCondLst>
                            <p:childTnLst>
                              <p:par>
                                <p:cTn id="16" presetID="1" presetClass="entr" presetSubtype="0" fill="hold" grpId="0" nodeType="afterEffect">
                                  <p:stCondLst>
                                    <p:cond delay="0"/>
                                  </p:stCondLst>
                                  <p:childTnLst>
                                    <p:set>
                                      <p:cBhvr>
                                        <p:cTn id="17" dur="1" fill="hold">
                                          <p:stCondLst>
                                            <p:cond delay="0"/>
                                          </p:stCondLst>
                                        </p:cTn>
                                        <p:tgtEl>
                                          <p:spTgt spid="79877"/>
                                        </p:tgtEl>
                                        <p:attrNameLst>
                                          <p:attrName>style.visibility</p:attrName>
                                        </p:attrNameLst>
                                      </p:cBhvr>
                                      <p:to>
                                        <p:strVal val="visible"/>
                                      </p:to>
                                    </p:set>
                                  </p:childTnLst>
                                </p:cTn>
                              </p:par>
                            </p:childTnLst>
                          </p:cTn>
                        </p:par>
                        <p:par>
                          <p:cTn id="18" fill="hold">
                            <p:stCondLst>
                              <p:cond delay="6000"/>
                            </p:stCondLst>
                            <p:childTnLst>
                              <p:par>
                                <p:cTn id="19" presetID="35" presetClass="path" presetSubtype="0" accel="50000" decel="50000" fill="hold" grpId="1" nodeType="afterEffect">
                                  <p:stCondLst>
                                    <p:cond delay="0"/>
                                  </p:stCondLst>
                                  <p:childTnLst>
                                    <p:animMotion origin="layout" path="M -3.33333E-6 -1.11111E-6 L -0.35833 -0.07222 " pathEditMode="relative" rAng="0" ptsTypes="AA">
                                      <p:cBhvr>
                                        <p:cTn id="20" dur="2000" fill="hold"/>
                                        <p:tgtEl>
                                          <p:spTgt spid="79877"/>
                                        </p:tgtEl>
                                        <p:attrNameLst>
                                          <p:attrName>ppt_x</p:attrName>
                                          <p:attrName>ppt_y</p:attrName>
                                        </p:attrNameLst>
                                      </p:cBhvr>
                                      <p:rCtr x="-179" y="-36"/>
                                    </p:animMotion>
                                  </p:childTnLst>
                                </p:cTn>
                              </p:par>
                            </p:childTnLst>
                          </p:cTn>
                        </p:par>
                        <p:par>
                          <p:cTn id="21" fill="hold">
                            <p:stCondLst>
                              <p:cond delay="8000"/>
                            </p:stCondLst>
                            <p:childTnLst>
                              <p:par>
                                <p:cTn id="22" presetID="63" presetClass="path" presetSubtype="0" accel="50000" decel="50000" fill="remove" grpId="2" nodeType="afterEffect">
                                  <p:stCondLst>
                                    <p:cond delay="0"/>
                                  </p:stCondLst>
                                  <p:childTnLst>
                                    <p:animMotion origin="layout" path="M 0.00834 0.0044 L 0.66667 -0.02222 " pathEditMode="relative" rAng="0" ptsTypes="AA">
                                      <p:cBhvr>
                                        <p:cTn id="23" dur="2000" fill="hold"/>
                                        <p:tgtEl>
                                          <p:spTgt spid="79880"/>
                                        </p:tgtEl>
                                        <p:attrNameLst>
                                          <p:attrName>ppt_x</p:attrName>
                                          <p:attrName>ppt_y</p:attrName>
                                        </p:attrNameLst>
                                      </p:cBhvr>
                                      <p:rCtr x="329" y="-13"/>
                                    </p:animMotion>
                                  </p:childTnLst>
                                </p:cTn>
                              </p:par>
                            </p:childTnLst>
                          </p:cTn>
                        </p:par>
                        <p:par>
                          <p:cTn id="24" fill="hold">
                            <p:stCondLst>
                              <p:cond delay="10000"/>
                            </p:stCondLst>
                            <p:childTnLst>
                              <p:par>
                                <p:cTn id="25" presetID="1" presetClass="entr" presetSubtype="0" fill="hold" grpId="0" nodeType="afterEffect">
                                  <p:stCondLst>
                                    <p:cond delay="0"/>
                                  </p:stCondLst>
                                  <p:childTnLst>
                                    <p:set>
                                      <p:cBhvr>
                                        <p:cTn id="26" dur="1" fill="hold">
                                          <p:stCondLst>
                                            <p:cond delay="0"/>
                                          </p:stCondLst>
                                        </p:cTn>
                                        <p:tgtEl>
                                          <p:spTgt spid="79876"/>
                                        </p:tgtEl>
                                        <p:attrNameLst>
                                          <p:attrName>style.visibility</p:attrName>
                                        </p:attrNameLst>
                                      </p:cBhvr>
                                      <p:to>
                                        <p:strVal val="visible"/>
                                      </p:to>
                                    </p:set>
                                  </p:childTnLst>
                                </p:cTn>
                              </p:par>
                            </p:childTnLst>
                          </p:cTn>
                        </p:par>
                        <p:par>
                          <p:cTn id="27" fill="hold">
                            <p:stCondLst>
                              <p:cond delay="10000"/>
                            </p:stCondLst>
                            <p:childTnLst>
                              <p:par>
                                <p:cTn id="28" presetID="35" presetClass="path" presetSubtype="0" accel="50000" decel="50000" fill="hold" grpId="1" nodeType="afterEffect">
                                  <p:stCondLst>
                                    <p:cond delay="0"/>
                                  </p:stCondLst>
                                  <p:childTnLst>
                                    <p:animMotion origin="layout" path="M -0.00417 0.02338 L -0.24497 -0.17685 " pathEditMode="relative" rAng="0" ptsTypes="AA">
                                      <p:cBhvr>
                                        <p:cTn id="29" dur="2000" fill="hold"/>
                                        <p:tgtEl>
                                          <p:spTgt spid="79876"/>
                                        </p:tgtEl>
                                        <p:attrNameLst>
                                          <p:attrName>ppt_x</p:attrName>
                                          <p:attrName>ppt_y</p:attrName>
                                        </p:attrNameLst>
                                      </p:cBhvr>
                                      <p:rCtr x="-120" y="-100"/>
                                    </p:animMotion>
                                  </p:childTnLst>
                                </p:cTn>
                              </p:par>
                            </p:childTnLst>
                          </p:cTn>
                        </p:par>
                        <p:par>
                          <p:cTn id="30" fill="hold">
                            <p:stCondLst>
                              <p:cond delay="12000"/>
                            </p:stCondLst>
                            <p:childTnLst>
                              <p:par>
                                <p:cTn id="31" presetID="63" presetClass="path" presetSubtype="0" accel="50000" decel="50000" fill="remove" grpId="3" nodeType="afterEffect">
                                  <p:stCondLst>
                                    <p:cond delay="0"/>
                                  </p:stCondLst>
                                  <p:childTnLst>
                                    <p:animMotion origin="layout" path="M 3.33333E-6 0.0044 L 0.66666 -0.02222 " pathEditMode="relative" rAng="0" ptsTypes="AA">
                                      <p:cBhvr>
                                        <p:cTn id="32" dur="2000" fill="hold"/>
                                        <p:tgtEl>
                                          <p:spTgt spid="79880"/>
                                        </p:tgtEl>
                                        <p:attrNameLst>
                                          <p:attrName>ppt_x</p:attrName>
                                          <p:attrName>ppt_y</p:attrName>
                                        </p:attrNameLst>
                                      </p:cBhvr>
                                      <p:rCtr x="333" y="-13"/>
                                    </p:animMotion>
                                  </p:childTnLst>
                                </p:cTn>
                              </p:par>
                            </p:childTnLst>
                          </p:cTn>
                        </p:par>
                        <p:par>
                          <p:cTn id="33" fill="hold">
                            <p:stCondLst>
                              <p:cond delay="14000"/>
                            </p:stCondLst>
                            <p:childTnLst>
                              <p:par>
                                <p:cTn id="34" presetID="1" presetClass="entr" presetSubtype="0" fill="hold" grpId="0" nodeType="afterEffect">
                                  <p:stCondLst>
                                    <p:cond delay="0"/>
                                  </p:stCondLst>
                                  <p:childTnLst>
                                    <p:set>
                                      <p:cBhvr>
                                        <p:cTn id="35" dur="1" fill="hold">
                                          <p:stCondLst>
                                            <p:cond delay="0"/>
                                          </p:stCondLst>
                                        </p:cTn>
                                        <p:tgtEl>
                                          <p:spTgt spid="79875"/>
                                        </p:tgtEl>
                                        <p:attrNameLst>
                                          <p:attrName>style.visibility</p:attrName>
                                        </p:attrNameLst>
                                      </p:cBhvr>
                                      <p:to>
                                        <p:strVal val="visible"/>
                                      </p:to>
                                    </p:set>
                                  </p:childTnLst>
                                </p:cTn>
                              </p:par>
                            </p:childTnLst>
                          </p:cTn>
                        </p:par>
                        <p:par>
                          <p:cTn id="36" fill="hold">
                            <p:stCondLst>
                              <p:cond delay="14000"/>
                            </p:stCondLst>
                            <p:childTnLst>
                              <p:par>
                                <p:cTn id="37" presetID="35" presetClass="path" presetSubtype="0" accel="50000" decel="50000" fill="hold" grpId="1" nodeType="afterEffect">
                                  <p:stCondLst>
                                    <p:cond delay="0"/>
                                  </p:stCondLst>
                                  <p:childTnLst>
                                    <p:animMotion origin="layout" path="M 0.00417 0.03449 L -0.12083 -0.27107 " pathEditMode="relative" rAng="0" ptsTypes="AA">
                                      <p:cBhvr>
                                        <p:cTn id="38" dur="2000" fill="hold"/>
                                        <p:tgtEl>
                                          <p:spTgt spid="79875"/>
                                        </p:tgtEl>
                                        <p:attrNameLst>
                                          <p:attrName>ppt_x</p:attrName>
                                          <p:attrName>ppt_y</p:attrName>
                                        </p:attrNameLst>
                                      </p:cBhvr>
                                      <p:rCtr x="-63" y="-153"/>
                                    </p:animMotion>
                                  </p:childTnLst>
                                </p:cTn>
                              </p:par>
                            </p:childTnLst>
                          </p:cTn>
                        </p:par>
                        <p:par>
                          <p:cTn id="39" fill="hold">
                            <p:stCondLst>
                              <p:cond delay="16000"/>
                            </p:stCondLst>
                            <p:childTnLst>
                              <p:par>
                                <p:cTn id="40" presetID="63" presetClass="path" presetSubtype="0" accel="50000" decel="50000" fill="remove" grpId="4" nodeType="afterEffect">
                                  <p:stCondLst>
                                    <p:cond delay="0"/>
                                  </p:stCondLst>
                                  <p:childTnLst>
                                    <p:animMotion origin="layout" path="M -4.16667E-6 1.11111E-6 L 0.6625 -0.02894 " pathEditMode="relative" rAng="0" ptsTypes="AA">
                                      <p:cBhvr>
                                        <p:cTn id="41" dur="2000" fill="hold"/>
                                        <p:tgtEl>
                                          <p:spTgt spid="79880"/>
                                        </p:tgtEl>
                                        <p:attrNameLst>
                                          <p:attrName>ppt_x</p:attrName>
                                          <p:attrName>ppt_y</p:attrName>
                                        </p:attrNameLst>
                                      </p:cBhvr>
                                      <p:rCtr x="331" y="-15"/>
                                    </p:animMotion>
                                  </p:childTnLst>
                                </p:cTn>
                              </p:par>
                            </p:childTnLst>
                          </p:cTn>
                        </p:par>
                        <p:par>
                          <p:cTn id="42" fill="hold">
                            <p:stCondLst>
                              <p:cond delay="18000"/>
                            </p:stCondLst>
                            <p:childTnLst>
                              <p:par>
                                <p:cTn id="43" presetID="1" presetClass="entr" presetSubtype="0" fill="hold" grpId="0" nodeType="afterEffect">
                                  <p:stCondLst>
                                    <p:cond delay="0"/>
                                  </p:stCondLst>
                                  <p:childTnLst>
                                    <p:set>
                                      <p:cBhvr>
                                        <p:cTn id="44" dur="1" fill="hold">
                                          <p:stCondLst>
                                            <p:cond delay="0"/>
                                          </p:stCondLst>
                                        </p:cTn>
                                        <p:tgtEl>
                                          <p:spTgt spid="79874"/>
                                        </p:tgtEl>
                                        <p:attrNameLst>
                                          <p:attrName>style.visibility</p:attrName>
                                        </p:attrNameLst>
                                      </p:cBhvr>
                                      <p:to>
                                        <p:strVal val="visible"/>
                                      </p:to>
                                    </p:set>
                                  </p:childTnLst>
                                </p:cTn>
                              </p:par>
                            </p:childTnLst>
                          </p:cTn>
                        </p:par>
                        <p:par>
                          <p:cTn id="45" fill="hold">
                            <p:stCondLst>
                              <p:cond delay="18000"/>
                            </p:stCondLst>
                            <p:childTnLst>
                              <p:par>
                                <p:cTn id="46" presetID="56" presetClass="path" presetSubtype="0" accel="50000" decel="50000" fill="hold" grpId="1" nodeType="afterEffect">
                                  <p:stCondLst>
                                    <p:cond delay="0"/>
                                  </p:stCondLst>
                                  <p:childTnLst>
                                    <p:animMotion origin="layout" path="M -0.00417 0.02338 L -0.00834 -0.39444 " pathEditMode="relative" rAng="0" ptsTypes="AA">
                                      <p:cBhvr>
                                        <p:cTn id="47" dur="2000" fill="hold"/>
                                        <p:tgtEl>
                                          <p:spTgt spid="79874"/>
                                        </p:tgtEl>
                                        <p:attrNameLst>
                                          <p:attrName>ppt_x</p:attrName>
                                          <p:attrName>ppt_y</p:attrName>
                                        </p:attrNameLst>
                                      </p:cBhvr>
                                      <p:rCtr x="-2" y="-2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p:bldP spid="79874" grpId="1" animBg="1"/>
      <p:bldP spid="79875" grpId="0" animBg="1"/>
      <p:bldP spid="79875" grpId="1" animBg="1"/>
      <p:bldP spid="79876" grpId="0" animBg="1"/>
      <p:bldP spid="79876" grpId="1" animBg="1"/>
      <p:bldP spid="79877" grpId="0" animBg="1"/>
      <p:bldP spid="79877" grpId="1" animBg="1"/>
      <p:bldP spid="79880" grpId="0" animBg="1"/>
      <p:bldP spid="79880" grpId="1" animBg="1"/>
      <p:bldP spid="79880" grpId="2" animBg="1"/>
      <p:bldP spid="79880" grpId="3" animBg="1"/>
      <p:bldP spid="79880" grpId="4" animBg="1"/>
      <p:bldP spid="798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4"/>
          <p:cNvSpPr>
            <a:spLocks noGrp="1"/>
          </p:cNvSpPr>
          <p:nvPr>
            <p:ph type="dt" sz="half" idx="11"/>
          </p:nvPr>
        </p:nvSpPr>
        <p:spPr/>
        <p:txBody>
          <a:bodyPr/>
          <a:lstStyle/>
          <a:p>
            <a:r>
              <a:rPr lang="en-US"/>
              <a:t>© 2007 Prentice-Hall, Inc.</a:t>
            </a:r>
          </a:p>
          <a:p>
            <a:endParaRPr lang="en-US"/>
          </a:p>
        </p:txBody>
      </p:sp>
      <p:sp>
        <p:nvSpPr>
          <p:cNvPr id="28" name="Slide Number Placeholder 5"/>
          <p:cNvSpPr>
            <a:spLocks noGrp="1"/>
          </p:cNvSpPr>
          <p:nvPr>
            <p:ph type="sldNum" sz="quarter" idx="12"/>
          </p:nvPr>
        </p:nvSpPr>
        <p:spPr/>
        <p:txBody>
          <a:bodyPr/>
          <a:lstStyle/>
          <a:p>
            <a:fld id="{F8A1D838-0526-4108-94EC-AADA3D32932C}" type="slidenum">
              <a:rPr lang="en-US"/>
              <a:pPr/>
              <a:t>15</a:t>
            </a:fld>
            <a:endParaRPr lang="en-US"/>
          </a:p>
        </p:txBody>
      </p:sp>
      <p:grpSp>
        <p:nvGrpSpPr>
          <p:cNvPr id="2" name="Group 2"/>
          <p:cNvGrpSpPr>
            <a:grpSpLocks/>
          </p:cNvGrpSpPr>
          <p:nvPr/>
        </p:nvGrpSpPr>
        <p:grpSpPr bwMode="auto">
          <a:xfrm>
            <a:off x="3840163" y="2894013"/>
            <a:ext cx="2047875" cy="1851025"/>
            <a:chOff x="2419" y="1842"/>
            <a:chExt cx="1290" cy="1174"/>
          </a:xfrm>
        </p:grpSpPr>
        <p:pic>
          <p:nvPicPr>
            <p:cNvPr id="80899" name="Picture 3" descr="02_18"/>
            <p:cNvPicPr>
              <a:picLocks noChangeAspect="1" noChangeArrowheads="1"/>
            </p:cNvPicPr>
            <p:nvPr/>
          </p:nvPicPr>
          <p:blipFill>
            <a:blip r:embed="rId3"/>
            <a:srcRect/>
            <a:stretch>
              <a:fillRect/>
            </a:stretch>
          </p:blipFill>
          <p:spPr bwMode="auto">
            <a:xfrm>
              <a:off x="2419" y="1842"/>
              <a:ext cx="1290" cy="1174"/>
            </a:xfrm>
            <a:prstGeom prst="rect">
              <a:avLst/>
            </a:prstGeom>
            <a:noFill/>
          </p:spPr>
        </p:pic>
        <p:pic>
          <p:nvPicPr>
            <p:cNvPr id="80900" name="Picture 4" descr="02_18"/>
            <p:cNvPicPr>
              <a:picLocks noChangeAspect="1" noChangeArrowheads="1"/>
            </p:cNvPicPr>
            <p:nvPr/>
          </p:nvPicPr>
          <p:blipFill>
            <a:blip r:embed="rId3"/>
            <a:srcRect l="50000" t="30815" r="30331" b="50000"/>
            <a:stretch>
              <a:fillRect/>
            </a:stretch>
          </p:blipFill>
          <p:spPr bwMode="auto">
            <a:xfrm>
              <a:off x="3079" y="2467"/>
              <a:ext cx="249" cy="221"/>
            </a:xfrm>
            <a:prstGeom prst="rect">
              <a:avLst/>
            </a:prstGeom>
            <a:noFill/>
          </p:spPr>
        </p:pic>
      </p:grpSp>
      <p:grpSp>
        <p:nvGrpSpPr>
          <p:cNvPr id="3" name="Group 5"/>
          <p:cNvGrpSpPr>
            <a:grpSpLocks/>
          </p:cNvGrpSpPr>
          <p:nvPr/>
        </p:nvGrpSpPr>
        <p:grpSpPr bwMode="auto">
          <a:xfrm>
            <a:off x="1676400" y="2881313"/>
            <a:ext cx="2005013" cy="1852612"/>
            <a:chOff x="240" y="2947"/>
            <a:chExt cx="1263" cy="1149"/>
          </a:xfrm>
        </p:grpSpPr>
        <p:pic>
          <p:nvPicPr>
            <p:cNvPr id="80902" name="Picture 6" descr="02_18"/>
            <p:cNvPicPr>
              <a:picLocks noChangeAspect="1" noChangeArrowheads="1"/>
            </p:cNvPicPr>
            <p:nvPr/>
          </p:nvPicPr>
          <p:blipFill>
            <a:blip r:embed="rId3"/>
            <a:srcRect/>
            <a:stretch>
              <a:fillRect/>
            </a:stretch>
          </p:blipFill>
          <p:spPr bwMode="auto">
            <a:xfrm>
              <a:off x="240" y="2947"/>
              <a:ext cx="1263" cy="1149"/>
            </a:xfrm>
            <a:prstGeom prst="rect">
              <a:avLst/>
            </a:prstGeom>
            <a:noFill/>
          </p:spPr>
        </p:pic>
        <p:pic>
          <p:nvPicPr>
            <p:cNvPr id="80903" name="Picture 7" descr="02_18"/>
            <p:cNvPicPr>
              <a:picLocks noChangeAspect="1" noChangeArrowheads="1"/>
            </p:cNvPicPr>
            <p:nvPr/>
          </p:nvPicPr>
          <p:blipFill>
            <a:blip r:embed="rId3"/>
            <a:srcRect l="50000" t="30815" r="30331" b="50000"/>
            <a:stretch>
              <a:fillRect/>
            </a:stretch>
          </p:blipFill>
          <p:spPr bwMode="auto">
            <a:xfrm>
              <a:off x="870" y="3571"/>
              <a:ext cx="249" cy="221"/>
            </a:xfrm>
            <a:prstGeom prst="rect">
              <a:avLst/>
            </a:prstGeom>
            <a:noFill/>
          </p:spPr>
        </p:pic>
      </p:grpSp>
      <p:pic>
        <p:nvPicPr>
          <p:cNvPr id="80904" name="Picture 8" descr="post office"/>
          <p:cNvPicPr>
            <a:picLocks noChangeAspect="1" noChangeArrowheads="1"/>
          </p:cNvPicPr>
          <p:nvPr/>
        </p:nvPicPr>
        <p:blipFill>
          <a:blip r:embed="rId4"/>
          <a:srcRect/>
          <a:stretch>
            <a:fillRect/>
          </a:stretch>
        </p:blipFill>
        <p:spPr bwMode="auto">
          <a:xfrm>
            <a:off x="6015038" y="2892425"/>
            <a:ext cx="2060575" cy="1855788"/>
          </a:xfrm>
          <a:prstGeom prst="rect">
            <a:avLst/>
          </a:prstGeom>
          <a:noFill/>
        </p:spPr>
      </p:pic>
      <p:sp>
        <p:nvSpPr>
          <p:cNvPr id="80905" name="Rectangle 9"/>
          <p:cNvSpPr>
            <a:spLocks noGrp="1" noChangeArrowheads="1"/>
          </p:cNvSpPr>
          <p:nvPr>
            <p:ph type="title"/>
          </p:nvPr>
        </p:nvSpPr>
        <p:spPr/>
        <p:txBody>
          <a:bodyPr/>
          <a:lstStyle/>
          <a:p>
            <a:r>
              <a:rPr lang="en-US"/>
              <a:t>Memory Management</a:t>
            </a:r>
          </a:p>
        </p:txBody>
      </p:sp>
      <p:sp>
        <p:nvSpPr>
          <p:cNvPr id="80906" name="Rectangle 10"/>
          <p:cNvSpPr>
            <a:spLocks noGrp="1" noChangeArrowheads="1"/>
          </p:cNvSpPr>
          <p:nvPr>
            <p:ph type="body" idx="1"/>
          </p:nvPr>
        </p:nvSpPr>
        <p:spPr/>
        <p:txBody>
          <a:bodyPr/>
          <a:lstStyle/>
          <a:p>
            <a:r>
              <a:rPr lang="en-US"/>
              <a:t>The operating system allocates space in RAM for instructions and data</a:t>
            </a:r>
          </a:p>
          <a:p>
            <a:endParaRPr lang="en-US"/>
          </a:p>
        </p:txBody>
      </p:sp>
      <p:pic>
        <p:nvPicPr>
          <p:cNvPr id="80907" name="Picture 11" descr="02_18"/>
          <p:cNvPicPr>
            <a:picLocks noChangeAspect="1" noChangeArrowheads="1"/>
          </p:cNvPicPr>
          <p:nvPr/>
        </p:nvPicPr>
        <p:blipFill>
          <a:blip r:embed="rId3"/>
          <a:srcRect l="51456" t="55814" r="30489" b="29288"/>
          <a:stretch>
            <a:fillRect/>
          </a:stretch>
        </p:blipFill>
        <p:spPr bwMode="auto">
          <a:xfrm>
            <a:off x="5319713" y="3113088"/>
            <a:ext cx="387350" cy="290512"/>
          </a:xfrm>
          <a:prstGeom prst="rect">
            <a:avLst/>
          </a:prstGeom>
          <a:noFill/>
        </p:spPr>
      </p:pic>
      <p:pic>
        <p:nvPicPr>
          <p:cNvPr id="80908" name="Picture 12" descr="02_18"/>
          <p:cNvPicPr>
            <a:picLocks noChangeAspect="1" noChangeArrowheads="1"/>
          </p:cNvPicPr>
          <p:nvPr/>
        </p:nvPicPr>
        <p:blipFill>
          <a:blip r:embed="rId3"/>
          <a:srcRect l="51456" t="55814" r="30489" b="29288"/>
          <a:stretch>
            <a:fillRect/>
          </a:stretch>
        </p:blipFill>
        <p:spPr bwMode="auto">
          <a:xfrm>
            <a:off x="4862513" y="3122613"/>
            <a:ext cx="393700" cy="295275"/>
          </a:xfrm>
          <a:prstGeom prst="rect">
            <a:avLst/>
          </a:prstGeom>
          <a:noFill/>
        </p:spPr>
      </p:pic>
      <p:pic>
        <p:nvPicPr>
          <p:cNvPr id="80909" name="Picture 13" descr="02_18"/>
          <p:cNvPicPr>
            <a:picLocks noChangeAspect="1" noChangeArrowheads="1"/>
          </p:cNvPicPr>
          <p:nvPr/>
        </p:nvPicPr>
        <p:blipFill>
          <a:blip r:embed="rId3"/>
          <a:srcRect l="51456" t="55814" r="30489" b="29288"/>
          <a:stretch>
            <a:fillRect/>
          </a:stretch>
        </p:blipFill>
        <p:spPr bwMode="auto">
          <a:xfrm>
            <a:off x="1798638" y="3930650"/>
            <a:ext cx="374650" cy="280988"/>
          </a:xfrm>
          <a:prstGeom prst="rect">
            <a:avLst/>
          </a:prstGeom>
          <a:noFill/>
        </p:spPr>
      </p:pic>
      <p:pic>
        <p:nvPicPr>
          <p:cNvPr id="80910" name="Picture 14" descr="02_18"/>
          <p:cNvPicPr>
            <a:picLocks noChangeAspect="1" noChangeArrowheads="1"/>
          </p:cNvPicPr>
          <p:nvPr/>
        </p:nvPicPr>
        <p:blipFill>
          <a:blip r:embed="rId3"/>
          <a:srcRect l="51456" t="55814" r="30489" b="29288"/>
          <a:stretch>
            <a:fillRect/>
          </a:stretch>
        </p:blipFill>
        <p:spPr bwMode="auto">
          <a:xfrm>
            <a:off x="3154363" y="3917950"/>
            <a:ext cx="393700" cy="295275"/>
          </a:xfrm>
          <a:prstGeom prst="rect">
            <a:avLst/>
          </a:prstGeom>
          <a:noFill/>
        </p:spPr>
      </p:pic>
      <p:pic>
        <p:nvPicPr>
          <p:cNvPr id="80911" name="Picture 15" descr="02_18"/>
          <p:cNvPicPr>
            <a:picLocks noChangeAspect="1" noChangeArrowheads="1"/>
          </p:cNvPicPr>
          <p:nvPr/>
        </p:nvPicPr>
        <p:blipFill>
          <a:blip r:embed="rId3"/>
          <a:srcRect l="51456" t="55814" r="30489" b="29288"/>
          <a:stretch>
            <a:fillRect/>
          </a:stretch>
        </p:blipFill>
        <p:spPr bwMode="auto">
          <a:xfrm>
            <a:off x="2209800" y="3948113"/>
            <a:ext cx="371475" cy="279400"/>
          </a:xfrm>
          <a:prstGeom prst="rect">
            <a:avLst/>
          </a:prstGeom>
          <a:noFill/>
        </p:spPr>
      </p:pic>
      <p:sp>
        <p:nvSpPr>
          <p:cNvPr id="80912" name="Text Box 16"/>
          <p:cNvSpPr txBox="1">
            <a:spLocks noChangeArrowheads="1"/>
          </p:cNvSpPr>
          <p:nvPr/>
        </p:nvSpPr>
        <p:spPr bwMode="auto">
          <a:xfrm>
            <a:off x="212725" y="3640138"/>
            <a:ext cx="1463675" cy="396875"/>
          </a:xfrm>
          <a:prstGeom prst="rect">
            <a:avLst/>
          </a:prstGeom>
          <a:noFill/>
          <a:ln w="9525">
            <a:noFill/>
            <a:miter lim="800000"/>
            <a:headEnd/>
            <a:tailEnd/>
          </a:ln>
          <a:effectLst/>
        </p:spPr>
        <p:txBody>
          <a:bodyPr>
            <a:spAutoFit/>
          </a:bodyPr>
          <a:lstStyle/>
          <a:p>
            <a:pPr>
              <a:spcBef>
                <a:spcPct val="50000"/>
              </a:spcBef>
            </a:pPr>
            <a:r>
              <a:rPr lang="en-US" sz="2000" b="1">
                <a:solidFill>
                  <a:srgbClr val="FFFBDD"/>
                </a:solidFill>
                <a:latin typeface="Verdana" pitchFamily="34" charset="0"/>
              </a:rPr>
              <a:t>RAM</a:t>
            </a:r>
          </a:p>
        </p:txBody>
      </p:sp>
      <p:pic>
        <p:nvPicPr>
          <p:cNvPr id="80914" name="Picture 18" descr="02_18"/>
          <p:cNvPicPr>
            <a:picLocks noChangeAspect="1" noChangeArrowheads="1"/>
          </p:cNvPicPr>
          <p:nvPr/>
        </p:nvPicPr>
        <p:blipFill>
          <a:blip r:embed="rId3"/>
          <a:srcRect l="51456" t="55814" r="30489" b="27907"/>
          <a:stretch>
            <a:fillRect/>
          </a:stretch>
        </p:blipFill>
        <p:spPr bwMode="auto">
          <a:xfrm>
            <a:off x="3886200" y="3103563"/>
            <a:ext cx="403225" cy="331787"/>
          </a:xfrm>
          <a:prstGeom prst="rect">
            <a:avLst/>
          </a:prstGeom>
          <a:noFill/>
        </p:spPr>
      </p:pic>
      <p:pic>
        <p:nvPicPr>
          <p:cNvPr id="80915" name="Picture 19" descr="02_18"/>
          <p:cNvPicPr>
            <a:picLocks noChangeAspect="1" noChangeArrowheads="1"/>
          </p:cNvPicPr>
          <p:nvPr/>
        </p:nvPicPr>
        <p:blipFill>
          <a:blip r:embed="rId3"/>
          <a:srcRect l="51456" t="55814" r="30489" b="29288"/>
          <a:stretch>
            <a:fillRect/>
          </a:stretch>
        </p:blipFill>
        <p:spPr bwMode="auto">
          <a:xfrm>
            <a:off x="4421188" y="3122613"/>
            <a:ext cx="393700" cy="295275"/>
          </a:xfrm>
          <a:prstGeom prst="rect">
            <a:avLst/>
          </a:prstGeom>
          <a:noFill/>
        </p:spPr>
      </p:pic>
      <p:sp>
        <p:nvSpPr>
          <p:cNvPr id="80916" name="Line 20"/>
          <p:cNvSpPr>
            <a:spLocks noChangeShapeType="1"/>
          </p:cNvSpPr>
          <p:nvPr/>
        </p:nvSpPr>
        <p:spPr bwMode="auto">
          <a:xfrm flipV="1">
            <a:off x="5532438" y="5332413"/>
            <a:ext cx="30162" cy="731837"/>
          </a:xfrm>
          <a:prstGeom prst="line">
            <a:avLst/>
          </a:prstGeom>
          <a:noFill/>
          <a:ln w="101600">
            <a:solidFill>
              <a:srgbClr val="FFFF00"/>
            </a:solidFill>
            <a:round/>
            <a:headEnd/>
            <a:tailEnd type="triangle" w="med" len="med"/>
          </a:ln>
          <a:effectLst/>
        </p:spPr>
        <p:txBody>
          <a:bodyPr/>
          <a:lstStyle/>
          <a:p>
            <a:endParaRPr lang="en-US"/>
          </a:p>
        </p:txBody>
      </p:sp>
      <p:sp>
        <p:nvSpPr>
          <p:cNvPr id="80917" name="Line 21"/>
          <p:cNvSpPr>
            <a:spLocks noChangeShapeType="1"/>
          </p:cNvSpPr>
          <p:nvPr/>
        </p:nvSpPr>
        <p:spPr bwMode="auto">
          <a:xfrm flipV="1">
            <a:off x="5045075" y="5318125"/>
            <a:ext cx="30163" cy="731838"/>
          </a:xfrm>
          <a:prstGeom prst="line">
            <a:avLst/>
          </a:prstGeom>
          <a:noFill/>
          <a:ln w="101600">
            <a:solidFill>
              <a:srgbClr val="FFFF00"/>
            </a:solidFill>
            <a:round/>
            <a:headEnd/>
            <a:tailEnd type="triangle" w="med" len="med"/>
          </a:ln>
          <a:effectLst/>
        </p:spPr>
        <p:txBody>
          <a:bodyPr/>
          <a:lstStyle/>
          <a:p>
            <a:endParaRPr lang="en-US"/>
          </a:p>
        </p:txBody>
      </p:sp>
      <p:sp>
        <p:nvSpPr>
          <p:cNvPr id="80918" name="Line 22"/>
          <p:cNvSpPr>
            <a:spLocks noChangeShapeType="1"/>
          </p:cNvSpPr>
          <p:nvPr/>
        </p:nvSpPr>
        <p:spPr bwMode="auto">
          <a:xfrm flipV="1">
            <a:off x="4648200" y="5302250"/>
            <a:ext cx="30163" cy="731838"/>
          </a:xfrm>
          <a:prstGeom prst="line">
            <a:avLst/>
          </a:prstGeom>
          <a:noFill/>
          <a:ln w="101600">
            <a:solidFill>
              <a:srgbClr val="FFFF00"/>
            </a:solidFill>
            <a:round/>
            <a:headEnd/>
            <a:tailEnd type="triangle" w="med" len="med"/>
          </a:ln>
          <a:effectLst/>
        </p:spPr>
        <p:txBody>
          <a:bodyPr/>
          <a:lstStyle/>
          <a:p>
            <a:endParaRPr lang="en-US"/>
          </a:p>
        </p:txBody>
      </p:sp>
      <p:sp>
        <p:nvSpPr>
          <p:cNvPr id="80919" name="Line 23"/>
          <p:cNvSpPr>
            <a:spLocks noChangeShapeType="1"/>
          </p:cNvSpPr>
          <p:nvPr/>
        </p:nvSpPr>
        <p:spPr bwMode="auto">
          <a:xfrm flipV="1">
            <a:off x="4116388" y="5287963"/>
            <a:ext cx="30162" cy="731837"/>
          </a:xfrm>
          <a:prstGeom prst="line">
            <a:avLst/>
          </a:prstGeom>
          <a:noFill/>
          <a:ln w="101600">
            <a:solidFill>
              <a:srgbClr val="FFFF00"/>
            </a:solidFill>
            <a:round/>
            <a:headEnd/>
            <a:tailEnd type="triangle" w="med" len="med"/>
          </a:ln>
          <a:effectLst/>
        </p:spPr>
        <p:txBody>
          <a:bodyPr/>
          <a:lstStyle/>
          <a:p>
            <a:endParaRPr lang="en-US"/>
          </a:p>
        </p:txBody>
      </p:sp>
      <p:sp>
        <p:nvSpPr>
          <p:cNvPr id="80920" name="Line 24"/>
          <p:cNvSpPr>
            <a:spLocks noChangeShapeType="1"/>
          </p:cNvSpPr>
          <p:nvPr/>
        </p:nvSpPr>
        <p:spPr bwMode="auto">
          <a:xfrm flipH="1" flipV="1">
            <a:off x="4694238" y="5575300"/>
            <a:ext cx="609600" cy="549275"/>
          </a:xfrm>
          <a:prstGeom prst="line">
            <a:avLst/>
          </a:prstGeom>
          <a:noFill/>
          <a:ln w="101600">
            <a:solidFill>
              <a:srgbClr val="FFFF00"/>
            </a:solidFill>
            <a:round/>
            <a:headEnd/>
            <a:tailEnd type="triangle" w="med" len="med"/>
          </a:ln>
          <a:effectLst/>
        </p:spPr>
        <p:txBody>
          <a:bodyPr/>
          <a:lstStyle/>
          <a:p>
            <a:endParaRPr lang="en-US"/>
          </a:p>
        </p:txBody>
      </p:sp>
      <p:sp>
        <p:nvSpPr>
          <p:cNvPr id="80921" name="Line 25"/>
          <p:cNvSpPr>
            <a:spLocks noChangeShapeType="1"/>
          </p:cNvSpPr>
          <p:nvPr/>
        </p:nvSpPr>
        <p:spPr bwMode="auto">
          <a:xfrm flipH="1" flipV="1">
            <a:off x="4283075" y="5695950"/>
            <a:ext cx="639763" cy="488950"/>
          </a:xfrm>
          <a:prstGeom prst="line">
            <a:avLst/>
          </a:prstGeom>
          <a:noFill/>
          <a:ln w="101600">
            <a:solidFill>
              <a:srgbClr val="FFFF00"/>
            </a:solidFill>
            <a:round/>
            <a:headEnd/>
            <a:tailEnd type="triangle" w="med" len="med"/>
          </a:ln>
          <a:effectLst/>
        </p:spPr>
        <p:txBody>
          <a:bodyPr/>
          <a:lstStyle/>
          <a:p>
            <a:endParaRPr lang="en-US"/>
          </a:p>
        </p:txBody>
      </p:sp>
      <p:sp>
        <p:nvSpPr>
          <p:cNvPr id="80922" name="Line 26"/>
          <p:cNvSpPr>
            <a:spLocks noChangeShapeType="1"/>
          </p:cNvSpPr>
          <p:nvPr/>
        </p:nvSpPr>
        <p:spPr bwMode="auto">
          <a:xfrm flipH="1" flipV="1">
            <a:off x="3886200" y="5605463"/>
            <a:ext cx="609600" cy="549275"/>
          </a:xfrm>
          <a:prstGeom prst="line">
            <a:avLst/>
          </a:prstGeom>
          <a:noFill/>
          <a:ln w="101600">
            <a:solidFill>
              <a:srgbClr val="FFFF00"/>
            </a:solidFill>
            <a:round/>
            <a:headEnd/>
            <a:tailEnd type="triangle" w="med" len="med"/>
          </a:ln>
          <a:effectLst/>
        </p:spPr>
        <p:txBody>
          <a:bodyPr/>
          <a:lstStyle/>
          <a:p>
            <a:endParaRPr lang="en-US"/>
          </a:p>
        </p:txBody>
      </p:sp>
      <p:sp>
        <p:nvSpPr>
          <p:cNvPr id="80923" name="Oval 27"/>
          <p:cNvSpPr>
            <a:spLocks noChangeArrowheads="1"/>
          </p:cNvSpPr>
          <p:nvPr/>
        </p:nvSpPr>
        <p:spPr bwMode="auto">
          <a:xfrm>
            <a:off x="3676650" y="5135563"/>
            <a:ext cx="2317750" cy="1173162"/>
          </a:xfrm>
          <a:prstGeom prst="ellipse">
            <a:avLst/>
          </a:prstGeom>
          <a:solidFill>
            <a:schemeClr val="bg1"/>
          </a:solidFill>
          <a:ln w="9525">
            <a:round/>
            <a:headEnd/>
            <a:tailEnd/>
          </a:ln>
          <a:effectLst/>
          <a:scene3d>
            <a:camera prst="legacyPerspectiveTopRight"/>
            <a:lightRig rig="legacyFlat4" dir="t"/>
          </a:scene3d>
          <a:sp3d extrusionH="887400" prstMaterial="legacyMatte">
            <a:bevelT w="13500" h="13500" prst="angle"/>
            <a:bevelB w="13500" h="13500" prst="angle"/>
            <a:extrusionClr>
              <a:srgbClr val="990033"/>
            </a:extrusionClr>
          </a:sp3d>
        </p:spPr>
        <p:txBody>
          <a:bodyPr anchor="ctr">
            <a:flatTx/>
          </a:bodyPr>
          <a:lstStyle/>
          <a:p>
            <a:r>
              <a:rPr lang="en-US" sz="2000" b="1">
                <a:solidFill>
                  <a:schemeClr val="tx1"/>
                </a:solidFill>
                <a:latin typeface="Verdana" pitchFamily="34" charset="0"/>
              </a:rPr>
              <a:t>Operating       System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912"/>
                                        </p:tgtEl>
                                        <p:attrNameLst>
                                          <p:attrName>style.visibility</p:attrName>
                                        </p:attrNameLst>
                                      </p:cBhvr>
                                      <p:to>
                                        <p:strVal val="visible"/>
                                      </p:to>
                                    </p:set>
                                    <p:animEffect transition="in" filter="fade">
                                      <p:cBhvr>
                                        <p:cTn id="7" dur="2000"/>
                                        <p:tgtEl>
                                          <p:spTgt spid="80912"/>
                                        </p:tgtEl>
                                      </p:cBhvr>
                                    </p:animEffect>
                                  </p:childTnLst>
                                </p:cTn>
                              </p:par>
                            </p:childTnLst>
                          </p:cTn>
                        </p:par>
                        <p:par>
                          <p:cTn id="8" fill="hold">
                            <p:stCondLst>
                              <p:cond delay="20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par>
                                <p:cTn id="12" presetID="1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slide(fromBottom)">
                                      <p:cBhvr>
                                        <p:cTn id="14" dur="500"/>
                                        <p:tgtEl>
                                          <p:spTgt spid="2"/>
                                        </p:tgtEl>
                                      </p:cBhvr>
                                    </p:animEffect>
                                  </p:childTnLst>
                                </p:cTn>
                              </p:par>
                              <p:par>
                                <p:cTn id="15" presetID="12" presetClass="entr" presetSubtype="4" fill="hold" nodeType="withEffect">
                                  <p:stCondLst>
                                    <p:cond delay="0"/>
                                  </p:stCondLst>
                                  <p:childTnLst>
                                    <p:set>
                                      <p:cBhvr>
                                        <p:cTn id="16" dur="1" fill="hold">
                                          <p:stCondLst>
                                            <p:cond delay="0"/>
                                          </p:stCondLst>
                                        </p:cTn>
                                        <p:tgtEl>
                                          <p:spTgt spid="80904"/>
                                        </p:tgtEl>
                                        <p:attrNameLst>
                                          <p:attrName>style.visibility</p:attrName>
                                        </p:attrNameLst>
                                      </p:cBhvr>
                                      <p:to>
                                        <p:strVal val="visible"/>
                                      </p:to>
                                    </p:set>
                                    <p:animEffect transition="in" filter="slide(fromBottom)">
                                      <p:cBhvr>
                                        <p:cTn id="17" dur="500"/>
                                        <p:tgtEl>
                                          <p:spTgt spid="80904"/>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80923"/>
                                        </p:tgtEl>
                                        <p:attrNameLst>
                                          <p:attrName>style.visibility</p:attrName>
                                        </p:attrNameLst>
                                      </p:cBhvr>
                                      <p:to>
                                        <p:strVal val="visible"/>
                                      </p:to>
                                    </p:set>
                                    <p:animEffect transition="in" filter="fade">
                                      <p:cBhvr>
                                        <p:cTn id="21" dur="2000"/>
                                        <p:tgtEl>
                                          <p:spTgt spid="80923"/>
                                        </p:tgtEl>
                                      </p:cBhvr>
                                    </p:animEffect>
                                  </p:childTnLst>
                                </p:cTn>
                              </p:par>
                            </p:childTnLst>
                          </p:cTn>
                        </p:par>
                        <p:par>
                          <p:cTn id="22" fill="hold">
                            <p:stCondLst>
                              <p:cond delay="4500"/>
                            </p:stCondLst>
                            <p:childTnLst>
                              <p:par>
                                <p:cTn id="23" presetID="1" presetClass="entr" presetSubtype="0" fill="hold" grpId="0" nodeType="afterEffect">
                                  <p:stCondLst>
                                    <p:cond delay="0"/>
                                  </p:stCondLst>
                                  <p:childTnLst>
                                    <p:set>
                                      <p:cBhvr>
                                        <p:cTn id="24" dur="1" fill="hold">
                                          <p:stCondLst>
                                            <p:cond delay="0"/>
                                          </p:stCondLst>
                                        </p:cTn>
                                        <p:tgtEl>
                                          <p:spTgt spid="80916"/>
                                        </p:tgtEl>
                                        <p:attrNameLst>
                                          <p:attrName>style.visibility</p:attrName>
                                        </p:attrNameLst>
                                      </p:cBhvr>
                                      <p:to>
                                        <p:strVal val="visible"/>
                                      </p:to>
                                    </p:set>
                                  </p:childTnLst>
                                </p:cTn>
                              </p:par>
                            </p:childTnLst>
                          </p:cTn>
                        </p:par>
                        <p:par>
                          <p:cTn id="25" fill="hold">
                            <p:stCondLst>
                              <p:cond delay="4500"/>
                            </p:stCondLst>
                            <p:childTnLst>
                              <p:par>
                                <p:cTn id="26" presetID="64" presetClass="path" presetSubtype="0" accel="50000" decel="50000" fill="remove" grpId="1" nodeType="afterEffect">
                                  <p:stCondLst>
                                    <p:cond delay="0"/>
                                  </p:stCondLst>
                                  <p:childTnLst>
                                    <p:animMotion origin="layout" path="M 2.77778E-6 0.01342 L 2.77778E-6 -0.31991 " pathEditMode="relative" rAng="0" ptsTypes="AA">
                                      <p:cBhvr>
                                        <p:cTn id="27" dur="2000" fill="hold"/>
                                        <p:tgtEl>
                                          <p:spTgt spid="80916"/>
                                        </p:tgtEl>
                                        <p:attrNameLst>
                                          <p:attrName>ppt_x</p:attrName>
                                          <p:attrName>ppt_y</p:attrName>
                                        </p:attrNameLst>
                                      </p:cBhvr>
                                      <p:rCtr x="0" y="-167"/>
                                    </p:animMotion>
                                  </p:childTnLst>
                                </p:cTn>
                              </p:par>
                            </p:childTnLst>
                          </p:cTn>
                        </p:par>
                        <p:par>
                          <p:cTn id="28" fill="hold">
                            <p:stCondLst>
                              <p:cond delay="6500"/>
                            </p:stCondLst>
                            <p:childTnLst>
                              <p:par>
                                <p:cTn id="29" presetID="1" presetClass="entr" presetSubtype="0" fill="hold" nodeType="afterEffect">
                                  <p:stCondLst>
                                    <p:cond delay="0"/>
                                  </p:stCondLst>
                                  <p:childTnLst>
                                    <p:set>
                                      <p:cBhvr>
                                        <p:cTn id="30" dur="1" fill="hold">
                                          <p:stCondLst>
                                            <p:cond delay="0"/>
                                          </p:stCondLst>
                                        </p:cTn>
                                        <p:tgtEl>
                                          <p:spTgt spid="80907"/>
                                        </p:tgtEl>
                                        <p:attrNameLst>
                                          <p:attrName>style.visibility</p:attrName>
                                        </p:attrNameLst>
                                      </p:cBhvr>
                                      <p:to>
                                        <p:strVal val="visible"/>
                                      </p:to>
                                    </p:set>
                                  </p:childTnLst>
                                </p:cTn>
                              </p:par>
                            </p:childTnLst>
                          </p:cTn>
                        </p:par>
                        <p:par>
                          <p:cTn id="31" fill="hold">
                            <p:stCondLst>
                              <p:cond delay="6500"/>
                            </p:stCondLst>
                            <p:childTnLst>
                              <p:par>
                                <p:cTn id="32" presetID="1" presetClass="entr" presetSubtype="0" fill="hold" grpId="0" nodeType="afterEffect">
                                  <p:stCondLst>
                                    <p:cond delay="0"/>
                                  </p:stCondLst>
                                  <p:childTnLst>
                                    <p:set>
                                      <p:cBhvr>
                                        <p:cTn id="33" dur="1" fill="hold">
                                          <p:stCondLst>
                                            <p:cond delay="0"/>
                                          </p:stCondLst>
                                        </p:cTn>
                                        <p:tgtEl>
                                          <p:spTgt spid="80917"/>
                                        </p:tgtEl>
                                        <p:attrNameLst>
                                          <p:attrName>style.visibility</p:attrName>
                                        </p:attrNameLst>
                                      </p:cBhvr>
                                      <p:to>
                                        <p:strVal val="visible"/>
                                      </p:to>
                                    </p:set>
                                  </p:childTnLst>
                                </p:cTn>
                              </p:par>
                            </p:childTnLst>
                          </p:cTn>
                        </p:par>
                        <p:par>
                          <p:cTn id="34" fill="hold">
                            <p:stCondLst>
                              <p:cond delay="6500"/>
                            </p:stCondLst>
                            <p:childTnLst>
                              <p:par>
                                <p:cTn id="35" presetID="64" presetClass="path" presetSubtype="0" accel="50000" decel="50000" fill="remove" grpId="1" nodeType="afterEffect">
                                  <p:stCondLst>
                                    <p:cond delay="0"/>
                                  </p:stCondLst>
                                  <p:childTnLst>
                                    <p:animMotion origin="layout" path="M 2.77778E-6 0.01342 L 2.77778E-6 -0.31991 " pathEditMode="relative" rAng="0" ptsTypes="AA">
                                      <p:cBhvr>
                                        <p:cTn id="36" dur="2000" fill="hold"/>
                                        <p:tgtEl>
                                          <p:spTgt spid="80917"/>
                                        </p:tgtEl>
                                        <p:attrNameLst>
                                          <p:attrName>ppt_x</p:attrName>
                                          <p:attrName>ppt_y</p:attrName>
                                        </p:attrNameLst>
                                      </p:cBhvr>
                                      <p:rCtr x="0" y="-167"/>
                                    </p:animMotion>
                                  </p:childTnLst>
                                </p:cTn>
                              </p:par>
                            </p:childTnLst>
                          </p:cTn>
                        </p:par>
                        <p:par>
                          <p:cTn id="37" fill="hold">
                            <p:stCondLst>
                              <p:cond delay="8500"/>
                            </p:stCondLst>
                            <p:childTnLst>
                              <p:par>
                                <p:cTn id="38" presetID="1" presetClass="entr" presetSubtype="0" fill="hold" nodeType="afterEffect">
                                  <p:stCondLst>
                                    <p:cond delay="0"/>
                                  </p:stCondLst>
                                  <p:childTnLst>
                                    <p:set>
                                      <p:cBhvr>
                                        <p:cTn id="39" dur="1" fill="hold">
                                          <p:stCondLst>
                                            <p:cond delay="0"/>
                                          </p:stCondLst>
                                        </p:cTn>
                                        <p:tgtEl>
                                          <p:spTgt spid="80908"/>
                                        </p:tgtEl>
                                        <p:attrNameLst>
                                          <p:attrName>style.visibility</p:attrName>
                                        </p:attrNameLst>
                                      </p:cBhvr>
                                      <p:to>
                                        <p:strVal val="visible"/>
                                      </p:to>
                                    </p:set>
                                  </p:childTnLst>
                                </p:cTn>
                              </p:par>
                            </p:childTnLst>
                          </p:cTn>
                        </p:par>
                        <p:par>
                          <p:cTn id="40" fill="hold">
                            <p:stCondLst>
                              <p:cond delay="8500"/>
                            </p:stCondLst>
                            <p:childTnLst>
                              <p:par>
                                <p:cTn id="41" presetID="1" presetClass="entr" presetSubtype="0" fill="hold" grpId="0" nodeType="afterEffect">
                                  <p:stCondLst>
                                    <p:cond delay="0"/>
                                  </p:stCondLst>
                                  <p:childTnLst>
                                    <p:set>
                                      <p:cBhvr>
                                        <p:cTn id="42" dur="1" fill="hold">
                                          <p:stCondLst>
                                            <p:cond delay="0"/>
                                          </p:stCondLst>
                                        </p:cTn>
                                        <p:tgtEl>
                                          <p:spTgt spid="80918"/>
                                        </p:tgtEl>
                                        <p:attrNameLst>
                                          <p:attrName>style.visibility</p:attrName>
                                        </p:attrNameLst>
                                      </p:cBhvr>
                                      <p:to>
                                        <p:strVal val="visible"/>
                                      </p:to>
                                    </p:set>
                                  </p:childTnLst>
                                </p:cTn>
                              </p:par>
                            </p:childTnLst>
                          </p:cTn>
                        </p:par>
                        <p:par>
                          <p:cTn id="43" fill="hold">
                            <p:stCondLst>
                              <p:cond delay="8500"/>
                            </p:stCondLst>
                            <p:childTnLst>
                              <p:par>
                                <p:cTn id="44" presetID="64" presetClass="path" presetSubtype="0" accel="50000" decel="50000" fill="remove" grpId="1" nodeType="afterEffect">
                                  <p:stCondLst>
                                    <p:cond delay="0"/>
                                  </p:stCondLst>
                                  <p:childTnLst>
                                    <p:animMotion origin="layout" path="M 2.77778E-6 0.01342 L 2.77778E-6 -0.31991 " pathEditMode="relative" rAng="0" ptsTypes="AA">
                                      <p:cBhvr>
                                        <p:cTn id="45" dur="2000" fill="hold"/>
                                        <p:tgtEl>
                                          <p:spTgt spid="80918"/>
                                        </p:tgtEl>
                                        <p:attrNameLst>
                                          <p:attrName>ppt_x</p:attrName>
                                          <p:attrName>ppt_y</p:attrName>
                                        </p:attrNameLst>
                                      </p:cBhvr>
                                      <p:rCtr x="0" y="-167"/>
                                    </p:animMotion>
                                  </p:childTnLst>
                                </p:cTn>
                              </p:par>
                            </p:childTnLst>
                          </p:cTn>
                        </p:par>
                        <p:par>
                          <p:cTn id="46" fill="hold">
                            <p:stCondLst>
                              <p:cond delay="10500"/>
                            </p:stCondLst>
                            <p:childTnLst>
                              <p:par>
                                <p:cTn id="47" presetID="1" presetClass="entr" presetSubtype="0" fill="hold" nodeType="afterEffect">
                                  <p:stCondLst>
                                    <p:cond delay="0"/>
                                  </p:stCondLst>
                                  <p:childTnLst>
                                    <p:set>
                                      <p:cBhvr>
                                        <p:cTn id="48" dur="1" fill="hold">
                                          <p:stCondLst>
                                            <p:cond delay="0"/>
                                          </p:stCondLst>
                                        </p:cTn>
                                        <p:tgtEl>
                                          <p:spTgt spid="80915"/>
                                        </p:tgtEl>
                                        <p:attrNameLst>
                                          <p:attrName>style.visibility</p:attrName>
                                        </p:attrNameLst>
                                      </p:cBhvr>
                                      <p:to>
                                        <p:strVal val="visible"/>
                                      </p:to>
                                    </p:set>
                                  </p:childTnLst>
                                </p:cTn>
                              </p:par>
                            </p:childTnLst>
                          </p:cTn>
                        </p:par>
                        <p:par>
                          <p:cTn id="49" fill="hold">
                            <p:stCondLst>
                              <p:cond delay="10500"/>
                            </p:stCondLst>
                            <p:childTnLst>
                              <p:par>
                                <p:cTn id="50" presetID="1" presetClass="entr" presetSubtype="0" fill="hold" grpId="0" nodeType="afterEffect">
                                  <p:stCondLst>
                                    <p:cond delay="0"/>
                                  </p:stCondLst>
                                  <p:childTnLst>
                                    <p:set>
                                      <p:cBhvr>
                                        <p:cTn id="51" dur="1" fill="hold">
                                          <p:stCondLst>
                                            <p:cond delay="0"/>
                                          </p:stCondLst>
                                        </p:cTn>
                                        <p:tgtEl>
                                          <p:spTgt spid="80919"/>
                                        </p:tgtEl>
                                        <p:attrNameLst>
                                          <p:attrName>style.visibility</p:attrName>
                                        </p:attrNameLst>
                                      </p:cBhvr>
                                      <p:to>
                                        <p:strVal val="visible"/>
                                      </p:to>
                                    </p:set>
                                  </p:childTnLst>
                                </p:cTn>
                              </p:par>
                            </p:childTnLst>
                          </p:cTn>
                        </p:par>
                        <p:par>
                          <p:cTn id="52" fill="hold">
                            <p:stCondLst>
                              <p:cond delay="10500"/>
                            </p:stCondLst>
                            <p:childTnLst>
                              <p:par>
                                <p:cTn id="53" presetID="64" presetClass="path" presetSubtype="0" accel="50000" decel="50000" fill="remove" grpId="1" nodeType="afterEffect">
                                  <p:stCondLst>
                                    <p:cond delay="0"/>
                                  </p:stCondLst>
                                  <p:childTnLst>
                                    <p:animMotion origin="layout" path="M 2.77778E-6 0.01342 L 2.77778E-6 -0.31991 " pathEditMode="relative" rAng="0" ptsTypes="AA">
                                      <p:cBhvr>
                                        <p:cTn id="54" dur="2000" fill="hold"/>
                                        <p:tgtEl>
                                          <p:spTgt spid="80919"/>
                                        </p:tgtEl>
                                        <p:attrNameLst>
                                          <p:attrName>ppt_x</p:attrName>
                                          <p:attrName>ppt_y</p:attrName>
                                        </p:attrNameLst>
                                      </p:cBhvr>
                                      <p:rCtr x="0" y="-167"/>
                                    </p:animMotion>
                                  </p:childTnLst>
                                </p:cTn>
                              </p:par>
                            </p:childTnLst>
                          </p:cTn>
                        </p:par>
                        <p:par>
                          <p:cTn id="55" fill="hold">
                            <p:stCondLst>
                              <p:cond delay="12500"/>
                            </p:stCondLst>
                            <p:childTnLst>
                              <p:par>
                                <p:cTn id="56" presetID="1" presetClass="entr" presetSubtype="0" fill="hold" nodeType="afterEffect">
                                  <p:stCondLst>
                                    <p:cond delay="0"/>
                                  </p:stCondLst>
                                  <p:childTnLst>
                                    <p:set>
                                      <p:cBhvr>
                                        <p:cTn id="57" dur="1" fill="hold">
                                          <p:stCondLst>
                                            <p:cond delay="0"/>
                                          </p:stCondLst>
                                        </p:cTn>
                                        <p:tgtEl>
                                          <p:spTgt spid="80914"/>
                                        </p:tgtEl>
                                        <p:attrNameLst>
                                          <p:attrName>style.visibility</p:attrName>
                                        </p:attrNameLst>
                                      </p:cBhvr>
                                      <p:to>
                                        <p:strVal val="visible"/>
                                      </p:to>
                                    </p:set>
                                  </p:childTnLst>
                                </p:cTn>
                              </p:par>
                            </p:childTnLst>
                          </p:cTn>
                        </p:par>
                        <p:par>
                          <p:cTn id="58" fill="hold">
                            <p:stCondLst>
                              <p:cond delay="12500"/>
                            </p:stCondLst>
                            <p:childTnLst>
                              <p:par>
                                <p:cTn id="59" presetID="1" presetClass="entr" presetSubtype="0" fill="hold" grpId="0" nodeType="afterEffect">
                                  <p:stCondLst>
                                    <p:cond delay="0"/>
                                  </p:stCondLst>
                                  <p:childTnLst>
                                    <p:set>
                                      <p:cBhvr>
                                        <p:cTn id="60" dur="1" fill="hold">
                                          <p:stCondLst>
                                            <p:cond delay="0"/>
                                          </p:stCondLst>
                                        </p:cTn>
                                        <p:tgtEl>
                                          <p:spTgt spid="80920"/>
                                        </p:tgtEl>
                                        <p:attrNameLst>
                                          <p:attrName>style.visibility</p:attrName>
                                        </p:attrNameLst>
                                      </p:cBhvr>
                                      <p:to>
                                        <p:strVal val="visible"/>
                                      </p:to>
                                    </p:set>
                                  </p:childTnLst>
                                </p:cTn>
                              </p:par>
                            </p:childTnLst>
                          </p:cTn>
                        </p:par>
                        <p:par>
                          <p:cTn id="61" fill="hold">
                            <p:stCondLst>
                              <p:cond delay="12500"/>
                            </p:stCondLst>
                            <p:childTnLst>
                              <p:par>
                                <p:cTn id="62" presetID="64" presetClass="path" presetSubtype="0" accel="50000" decel="50000" fill="remove" grpId="1" nodeType="afterEffect">
                                  <p:stCondLst>
                                    <p:cond delay="0"/>
                                  </p:stCondLst>
                                  <p:childTnLst>
                                    <p:animMotion origin="layout" path="M -2.77778E-6 -2.59259E-6 L -0.15833 -0.23356 " pathEditMode="relative" rAng="0" ptsTypes="AA">
                                      <p:cBhvr>
                                        <p:cTn id="63" dur="2000" fill="hold"/>
                                        <p:tgtEl>
                                          <p:spTgt spid="80920"/>
                                        </p:tgtEl>
                                        <p:attrNameLst>
                                          <p:attrName>ppt_x</p:attrName>
                                          <p:attrName>ppt_y</p:attrName>
                                        </p:attrNameLst>
                                      </p:cBhvr>
                                      <p:rCtr x="-79" y="-117"/>
                                    </p:animMotion>
                                  </p:childTnLst>
                                </p:cTn>
                              </p:par>
                            </p:childTnLst>
                          </p:cTn>
                        </p:par>
                        <p:par>
                          <p:cTn id="64" fill="hold">
                            <p:stCondLst>
                              <p:cond delay="14500"/>
                            </p:stCondLst>
                            <p:childTnLst>
                              <p:par>
                                <p:cTn id="65" presetID="1" presetClass="entr" presetSubtype="0" fill="hold" nodeType="afterEffect">
                                  <p:stCondLst>
                                    <p:cond delay="0"/>
                                  </p:stCondLst>
                                  <p:childTnLst>
                                    <p:set>
                                      <p:cBhvr>
                                        <p:cTn id="66" dur="1" fill="hold">
                                          <p:stCondLst>
                                            <p:cond delay="0"/>
                                          </p:stCondLst>
                                        </p:cTn>
                                        <p:tgtEl>
                                          <p:spTgt spid="80910"/>
                                        </p:tgtEl>
                                        <p:attrNameLst>
                                          <p:attrName>style.visibility</p:attrName>
                                        </p:attrNameLst>
                                      </p:cBhvr>
                                      <p:to>
                                        <p:strVal val="visible"/>
                                      </p:to>
                                    </p:set>
                                  </p:childTnLst>
                                </p:cTn>
                              </p:par>
                            </p:childTnLst>
                          </p:cTn>
                        </p:par>
                        <p:par>
                          <p:cTn id="67" fill="hold">
                            <p:stCondLst>
                              <p:cond delay="14500"/>
                            </p:stCondLst>
                            <p:childTnLst>
                              <p:par>
                                <p:cTn id="68" presetID="1" presetClass="entr" presetSubtype="0" fill="hold" grpId="0" nodeType="afterEffect">
                                  <p:stCondLst>
                                    <p:cond delay="0"/>
                                  </p:stCondLst>
                                  <p:childTnLst>
                                    <p:set>
                                      <p:cBhvr>
                                        <p:cTn id="69" dur="1" fill="hold">
                                          <p:stCondLst>
                                            <p:cond delay="0"/>
                                          </p:stCondLst>
                                        </p:cTn>
                                        <p:tgtEl>
                                          <p:spTgt spid="80921"/>
                                        </p:tgtEl>
                                        <p:attrNameLst>
                                          <p:attrName>style.visibility</p:attrName>
                                        </p:attrNameLst>
                                      </p:cBhvr>
                                      <p:to>
                                        <p:strVal val="visible"/>
                                      </p:to>
                                    </p:set>
                                  </p:childTnLst>
                                </p:cTn>
                              </p:par>
                            </p:childTnLst>
                          </p:cTn>
                        </p:par>
                        <p:par>
                          <p:cTn id="70" fill="hold">
                            <p:stCondLst>
                              <p:cond delay="14500"/>
                            </p:stCondLst>
                            <p:childTnLst>
                              <p:par>
                                <p:cTn id="71" presetID="64" presetClass="path" presetSubtype="0" accel="50000" decel="50000" fill="remove" grpId="1" nodeType="afterEffect">
                                  <p:stCondLst>
                                    <p:cond delay="0"/>
                                  </p:stCondLst>
                                  <p:childTnLst>
                                    <p:animMotion origin="layout" path="M 1.38889E-6 -3.7037E-6 L -0.225 -0.23564 " pathEditMode="relative" rAng="0" ptsTypes="AA">
                                      <p:cBhvr>
                                        <p:cTn id="72" dur="2000" fill="hold"/>
                                        <p:tgtEl>
                                          <p:spTgt spid="80921"/>
                                        </p:tgtEl>
                                        <p:attrNameLst>
                                          <p:attrName>ppt_x</p:attrName>
                                          <p:attrName>ppt_y</p:attrName>
                                        </p:attrNameLst>
                                      </p:cBhvr>
                                      <p:rCtr x="-112" y="-118"/>
                                    </p:animMotion>
                                  </p:childTnLst>
                                </p:cTn>
                              </p:par>
                            </p:childTnLst>
                          </p:cTn>
                        </p:par>
                        <p:par>
                          <p:cTn id="73" fill="hold">
                            <p:stCondLst>
                              <p:cond delay="16500"/>
                            </p:stCondLst>
                            <p:childTnLst>
                              <p:par>
                                <p:cTn id="74" presetID="1" presetClass="entr" presetSubtype="0" fill="hold" nodeType="afterEffect">
                                  <p:stCondLst>
                                    <p:cond delay="0"/>
                                  </p:stCondLst>
                                  <p:childTnLst>
                                    <p:set>
                                      <p:cBhvr>
                                        <p:cTn id="75" dur="1" fill="hold">
                                          <p:stCondLst>
                                            <p:cond delay="0"/>
                                          </p:stCondLst>
                                        </p:cTn>
                                        <p:tgtEl>
                                          <p:spTgt spid="80911"/>
                                        </p:tgtEl>
                                        <p:attrNameLst>
                                          <p:attrName>style.visibility</p:attrName>
                                        </p:attrNameLst>
                                      </p:cBhvr>
                                      <p:to>
                                        <p:strVal val="visible"/>
                                      </p:to>
                                    </p:set>
                                  </p:childTnLst>
                                </p:cTn>
                              </p:par>
                            </p:childTnLst>
                          </p:cTn>
                        </p:par>
                        <p:par>
                          <p:cTn id="76" fill="hold">
                            <p:stCondLst>
                              <p:cond delay="16500"/>
                            </p:stCondLst>
                            <p:childTnLst>
                              <p:par>
                                <p:cTn id="77" presetID="1" presetClass="entr" presetSubtype="0" fill="hold" grpId="0" nodeType="afterEffect">
                                  <p:stCondLst>
                                    <p:cond delay="0"/>
                                  </p:stCondLst>
                                  <p:childTnLst>
                                    <p:set>
                                      <p:cBhvr>
                                        <p:cTn id="78" dur="1" fill="hold">
                                          <p:stCondLst>
                                            <p:cond delay="0"/>
                                          </p:stCondLst>
                                        </p:cTn>
                                        <p:tgtEl>
                                          <p:spTgt spid="80922"/>
                                        </p:tgtEl>
                                        <p:attrNameLst>
                                          <p:attrName>style.visibility</p:attrName>
                                        </p:attrNameLst>
                                      </p:cBhvr>
                                      <p:to>
                                        <p:strVal val="visible"/>
                                      </p:to>
                                    </p:set>
                                  </p:childTnLst>
                                </p:cTn>
                              </p:par>
                            </p:childTnLst>
                          </p:cTn>
                        </p:par>
                        <p:par>
                          <p:cTn id="79" fill="hold">
                            <p:stCondLst>
                              <p:cond delay="16500"/>
                            </p:stCondLst>
                            <p:childTnLst>
                              <p:par>
                                <p:cTn id="80" presetID="64" presetClass="path" presetSubtype="0" accel="50000" decel="50000" fill="remove" grpId="1" nodeType="afterEffect">
                                  <p:stCondLst>
                                    <p:cond delay="0"/>
                                  </p:stCondLst>
                                  <p:childTnLst>
                                    <p:animMotion origin="layout" path="M -3.33333E-6 2.59259E-6 L -0.23177 -0.22477 " pathEditMode="relative" rAng="0" ptsTypes="AA">
                                      <p:cBhvr>
                                        <p:cTn id="81" dur="2000" fill="hold"/>
                                        <p:tgtEl>
                                          <p:spTgt spid="80922"/>
                                        </p:tgtEl>
                                        <p:attrNameLst>
                                          <p:attrName>ppt_x</p:attrName>
                                          <p:attrName>ppt_y</p:attrName>
                                        </p:attrNameLst>
                                      </p:cBhvr>
                                      <p:rCtr x="-116" y="-112"/>
                                    </p:animMotion>
                                  </p:childTnLst>
                                </p:cTn>
                              </p:par>
                            </p:childTnLst>
                          </p:cTn>
                        </p:par>
                        <p:par>
                          <p:cTn id="82" fill="hold">
                            <p:stCondLst>
                              <p:cond delay="18500"/>
                            </p:stCondLst>
                            <p:childTnLst>
                              <p:par>
                                <p:cTn id="83" presetID="1" presetClass="entr" presetSubtype="0" fill="hold" nodeType="afterEffect">
                                  <p:stCondLst>
                                    <p:cond delay="0"/>
                                  </p:stCondLst>
                                  <p:childTnLst>
                                    <p:set>
                                      <p:cBhvr>
                                        <p:cTn id="84" dur="1" fill="hold">
                                          <p:stCondLst>
                                            <p:cond delay="0"/>
                                          </p:stCondLst>
                                        </p:cTn>
                                        <p:tgtEl>
                                          <p:spTgt spid="80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2" grpId="0"/>
      <p:bldP spid="80916" grpId="0" animBg="1"/>
      <p:bldP spid="80916" grpId="1" animBg="1"/>
      <p:bldP spid="80917" grpId="0" animBg="1"/>
      <p:bldP spid="80917" grpId="1" animBg="1"/>
      <p:bldP spid="80918" grpId="0" animBg="1"/>
      <p:bldP spid="80918" grpId="1" animBg="1"/>
      <p:bldP spid="80919" grpId="0" animBg="1"/>
      <p:bldP spid="80919" grpId="1" animBg="1"/>
      <p:bldP spid="80920" grpId="0" animBg="1"/>
      <p:bldP spid="80920" grpId="1" animBg="1"/>
      <p:bldP spid="80921" grpId="0" animBg="1"/>
      <p:bldP spid="80921" grpId="1" animBg="1"/>
      <p:bldP spid="80922" grpId="0" animBg="1"/>
      <p:bldP spid="80922" grpId="1" animBg="1"/>
      <p:bldP spid="809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4"/>
          <p:cNvSpPr>
            <a:spLocks noGrp="1"/>
          </p:cNvSpPr>
          <p:nvPr>
            <p:ph type="dt" sz="half" idx="11"/>
          </p:nvPr>
        </p:nvSpPr>
        <p:spPr/>
        <p:txBody>
          <a:bodyPr/>
          <a:lstStyle/>
          <a:p>
            <a:r>
              <a:rPr lang="en-US"/>
              <a:t>© 2007 Prentice-Hall, Inc.</a:t>
            </a:r>
          </a:p>
          <a:p>
            <a:endParaRPr lang="en-US"/>
          </a:p>
        </p:txBody>
      </p:sp>
      <p:sp>
        <p:nvSpPr>
          <p:cNvPr id="28" name="Slide Number Placeholder 5"/>
          <p:cNvSpPr>
            <a:spLocks noGrp="1"/>
          </p:cNvSpPr>
          <p:nvPr>
            <p:ph type="sldNum" sz="quarter" idx="12"/>
          </p:nvPr>
        </p:nvSpPr>
        <p:spPr/>
        <p:txBody>
          <a:bodyPr/>
          <a:lstStyle/>
          <a:p>
            <a:fld id="{FB7C7F47-0297-43FC-9C87-1B453BAE3DE7}" type="slidenum">
              <a:rPr lang="en-US"/>
              <a:pPr/>
              <a:t>16</a:t>
            </a:fld>
            <a:endParaRPr lang="en-US"/>
          </a:p>
        </p:txBody>
      </p:sp>
      <p:sp>
        <p:nvSpPr>
          <p:cNvPr id="81922" name="Rectangle 2"/>
          <p:cNvSpPr>
            <a:spLocks noGrp="1" noChangeArrowheads="1"/>
          </p:cNvSpPr>
          <p:nvPr>
            <p:ph type="title"/>
          </p:nvPr>
        </p:nvSpPr>
        <p:spPr/>
        <p:txBody>
          <a:bodyPr/>
          <a:lstStyle/>
          <a:p>
            <a:r>
              <a:rPr lang="en-US"/>
              <a:t>Virtual Memory</a:t>
            </a:r>
          </a:p>
        </p:txBody>
      </p:sp>
      <p:sp>
        <p:nvSpPr>
          <p:cNvPr id="81923" name="Rectangle 3"/>
          <p:cNvSpPr>
            <a:spLocks noGrp="1" noChangeArrowheads="1"/>
          </p:cNvSpPr>
          <p:nvPr>
            <p:ph type="body" idx="1"/>
          </p:nvPr>
        </p:nvSpPr>
        <p:spPr/>
        <p:txBody>
          <a:bodyPr/>
          <a:lstStyle/>
          <a:p>
            <a:r>
              <a:rPr lang="en-US"/>
              <a:t>Instructions and data are stored on the hard drive when RAM is full</a:t>
            </a:r>
          </a:p>
          <a:p>
            <a:pPr lvl="1"/>
            <a:r>
              <a:rPr lang="en-US"/>
              <a:t>Swap file</a:t>
            </a:r>
          </a:p>
          <a:p>
            <a:pPr lvl="1"/>
            <a:r>
              <a:rPr lang="en-US"/>
              <a:t>Paging </a:t>
            </a:r>
          </a:p>
          <a:p>
            <a:pPr lvl="1"/>
            <a:r>
              <a:rPr lang="en-US"/>
              <a:t>Thrashing </a:t>
            </a:r>
          </a:p>
        </p:txBody>
      </p:sp>
      <p:pic>
        <p:nvPicPr>
          <p:cNvPr id="81924" name="Picture 4" descr="post office"/>
          <p:cNvPicPr>
            <a:picLocks noChangeAspect="1" noChangeArrowheads="1"/>
          </p:cNvPicPr>
          <p:nvPr/>
        </p:nvPicPr>
        <p:blipFill>
          <a:blip r:embed="rId3"/>
          <a:srcRect/>
          <a:stretch>
            <a:fillRect/>
          </a:stretch>
        </p:blipFill>
        <p:spPr bwMode="auto">
          <a:xfrm>
            <a:off x="6777038" y="2925763"/>
            <a:ext cx="1420812" cy="1289050"/>
          </a:xfrm>
          <a:prstGeom prst="rect">
            <a:avLst/>
          </a:prstGeom>
          <a:noFill/>
        </p:spPr>
      </p:pic>
      <p:pic>
        <p:nvPicPr>
          <p:cNvPr id="81925" name="Picture 5" descr="post office"/>
          <p:cNvPicPr>
            <a:picLocks noChangeAspect="1" noChangeArrowheads="1"/>
          </p:cNvPicPr>
          <p:nvPr/>
        </p:nvPicPr>
        <p:blipFill>
          <a:blip r:embed="rId3"/>
          <a:srcRect/>
          <a:stretch>
            <a:fillRect/>
          </a:stretch>
        </p:blipFill>
        <p:spPr bwMode="auto">
          <a:xfrm>
            <a:off x="5176838" y="2932113"/>
            <a:ext cx="1466850" cy="1284287"/>
          </a:xfrm>
          <a:prstGeom prst="rect">
            <a:avLst/>
          </a:prstGeom>
          <a:noFill/>
        </p:spPr>
      </p:pic>
      <p:grpSp>
        <p:nvGrpSpPr>
          <p:cNvPr id="2" name="Group 6"/>
          <p:cNvGrpSpPr>
            <a:grpSpLocks/>
          </p:cNvGrpSpPr>
          <p:nvPr/>
        </p:nvGrpSpPr>
        <p:grpSpPr bwMode="auto">
          <a:xfrm>
            <a:off x="3621088" y="2936875"/>
            <a:ext cx="1436687" cy="1274763"/>
            <a:chOff x="2281" y="1850"/>
            <a:chExt cx="905" cy="803"/>
          </a:xfrm>
        </p:grpSpPr>
        <p:pic>
          <p:nvPicPr>
            <p:cNvPr id="81927" name="Picture 7" descr="post office"/>
            <p:cNvPicPr>
              <a:picLocks noChangeAspect="1" noChangeArrowheads="1"/>
            </p:cNvPicPr>
            <p:nvPr/>
          </p:nvPicPr>
          <p:blipFill>
            <a:blip r:embed="rId3"/>
            <a:srcRect/>
            <a:stretch>
              <a:fillRect/>
            </a:stretch>
          </p:blipFill>
          <p:spPr bwMode="auto">
            <a:xfrm>
              <a:off x="2281" y="1850"/>
              <a:ext cx="905" cy="803"/>
            </a:xfrm>
            <a:prstGeom prst="rect">
              <a:avLst/>
            </a:prstGeom>
            <a:noFill/>
          </p:spPr>
        </p:pic>
        <p:pic>
          <p:nvPicPr>
            <p:cNvPr id="81928" name="Picture 8" descr="02_18"/>
            <p:cNvPicPr>
              <a:picLocks noChangeAspect="1" noChangeArrowheads="1"/>
            </p:cNvPicPr>
            <p:nvPr/>
          </p:nvPicPr>
          <p:blipFill>
            <a:blip r:embed="rId4"/>
            <a:srcRect t="55746"/>
            <a:stretch>
              <a:fillRect/>
            </a:stretch>
          </p:blipFill>
          <p:spPr bwMode="auto">
            <a:xfrm>
              <a:off x="2290" y="2289"/>
              <a:ext cx="886" cy="362"/>
            </a:xfrm>
            <a:prstGeom prst="rect">
              <a:avLst/>
            </a:prstGeom>
            <a:noFill/>
          </p:spPr>
        </p:pic>
        <p:pic>
          <p:nvPicPr>
            <p:cNvPr id="81929" name="Picture 9" descr="02_18"/>
            <p:cNvPicPr>
              <a:picLocks noChangeAspect="1" noChangeArrowheads="1"/>
            </p:cNvPicPr>
            <p:nvPr/>
          </p:nvPicPr>
          <p:blipFill>
            <a:blip r:embed="rId4"/>
            <a:srcRect l="49506" t="32425" r="30331" b="50000"/>
            <a:stretch>
              <a:fillRect/>
            </a:stretch>
          </p:blipFill>
          <p:spPr bwMode="auto">
            <a:xfrm>
              <a:off x="2743" y="2291"/>
              <a:ext cx="163" cy="131"/>
            </a:xfrm>
            <a:prstGeom prst="rect">
              <a:avLst/>
            </a:prstGeom>
            <a:noFill/>
          </p:spPr>
        </p:pic>
      </p:grpSp>
      <p:pic>
        <p:nvPicPr>
          <p:cNvPr id="81930" name="Picture 10" descr="hard_drive"/>
          <p:cNvPicPr>
            <a:picLocks noChangeAspect="1" noChangeArrowheads="1"/>
          </p:cNvPicPr>
          <p:nvPr/>
        </p:nvPicPr>
        <p:blipFill>
          <a:blip r:embed="rId5"/>
          <a:srcRect/>
          <a:stretch>
            <a:fillRect/>
          </a:stretch>
        </p:blipFill>
        <p:spPr bwMode="auto">
          <a:xfrm>
            <a:off x="763588" y="4305300"/>
            <a:ext cx="1625600" cy="1625600"/>
          </a:xfrm>
          <a:prstGeom prst="rect">
            <a:avLst/>
          </a:prstGeom>
          <a:noFill/>
        </p:spPr>
      </p:pic>
      <p:pic>
        <p:nvPicPr>
          <p:cNvPr id="81931" name="Picture 11" descr="02_18"/>
          <p:cNvPicPr>
            <a:picLocks noChangeAspect="1" noChangeArrowheads="1"/>
          </p:cNvPicPr>
          <p:nvPr/>
        </p:nvPicPr>
        <p:blipFill>
          <a:blip r:embed="rId4"/>
          <a:srcRect l="51456" t="55814" r="30489" b="29288"/>
          <a:stretch>
            <a:fillRect/>
          </a:stretch>
        </p:blipFill>
        <p:spPr bwMode="auto">
          <a:xfrm>
            <a:off x="4697413" y="3916363"/>
            <a:ext cx="249237" cy="187325"/>
          </a:xfrm>
          <a:prstGeom prst="rect">
            <a:avLst/>
          </a:prstGeom>
          <a:noFill/>
        </p:spPr>
      </p:pic>
      <p:pic>
        <p:nvPicPr>
          <p:cNvPr id="81932" name="Picture 12" descr="02_18"/>
          <p:cNvPicPr>
            <a:picLocks noChangeAspect="1" noChangeArrowheads="1"/>
          </p:cNvPicPr>
          <p:nvPr/>
        </p:nvPicPr>
        <p:blipFill>
          <a:blip r:embed="rId4"/>
          <a:srcRect l="51456" t="55814" r="30489" b="29288"/>
          <a:stretch>
            <a:fillRect/>
          </a:stretch>
        </p:blipFill>
        <p:spPr bwMode="auto">
          <a:xfrm>
            <a:off x="3706813" y="3649663"/>
            <a:ext cx="249237" cy="187325"/>
          </a:xfrm>
          <a:prstGeom prst="rect">
            <a:avLst/>
          </a:prstGeom>
          <a:noFill/>
        </p:spPr>
      </p:pic>
      <p:pic>
        <p:nvPicPr>
          <p:cNvPr id="81933" name="Picture 13" descr="02_18"/>
          <p:cNvPicPr>
            <a:picLocks noChangeAspect="1" noChangeArrowheads="1"/>
          </p:cNvPicPr>
          <p:nvPr/>
        </p:nvPicPr>
        <p:blipFill>
          <a:blip r:embed="rId4"/>
          <a:srcRect l="51456" t="55814" r="30489" b="29288"/>
          <a:stretch>
            <a:fillRect/>
          </a:stretch>
        </p:blipFill>
        <p:spPr bwMode="auto">
          <a:xfrm>
            <a:off x="4030663" y="3643313"/>
            <a:ext cx="249237" cy="187325"/>
          </a:xfrm>
          <a:prstGeom prst="rect">
            <a:avLst/>
          </a:prstGeom>
          <a:noFill/>
        </p:spPr>
      </p:pic>
      <p:pic>
        <p:nvPicPr>
          <p:cNvPr id="81934" name="Picture 14" descr="02_18"/>
          <p:cNvPicPr>
            <a:picLocks noChangeAspect="1" noChangeArrowheads="1"/>
          </p:cNvPicPr>
          <p:nvPr/>
        </p:nvPicPr>
        <p:blipFill>
          <a:blip r:embed="rId4"/>
          <a:srcRect l="51456" t="55814" r="30489" b="29288"/>
          <a:stretch>
            <a:fillRect/>
          </a:stretch>
        </p:blipFill>
        <p:spPr bwMode="auto">
          <a:xfrm>
            <a:off x="4367213" y="3656013"/>
            <a:ext cx="249237" cy="187325"/>
          </a:xfrm>
          <a:prstGeom prst="rect">
            <a:avLst/>
          </a:prstGeom>
          <a:noFill/>
        </p:spPr>
      </p:pic>
      <p:pic>
        <p:nvPicPr>
          <p:cNvPr id="81935" name="Picture 15" descr="02_18"/>
          <p:cNvPicPr>
            <a:picLocks noChangeAspect="1" noChangeArrowheads="1"/>
          </p:cNvPicPr>
          <p:nvPr/>
        </p:nvPicPr>
        <p:blipFill>
          <a:blip r:embed="rId4"/>
          <a:srcRect l="51456" t="55814" r="30489" b="29288"/>
          <a:stretch>
            <a:fillRect/>
          </a:stretch>
        </p:blipFill>
        <p:spPr bwMode="auto">
          <a:xfrm>
            <a:off x="4672013" y="3643313"/>
            <a:ext cx="249237" cy="187325"/>
          </a:xfrm>
          <a:prstGeom prst="rect">
            <a:avLst/>
          </a:prstGeom>
          <a:noFill/>
        </p:spPr>
      </p:pic>
      <p:pic>
        <p:nvPicPr>
          <p:cNvPr id="81936" name="Picture 16" descr="02_18"/>
          <p:cNvPicPr>
            <a:picLocks noChangeAspect="1" noChangeArrowheads="1"/>
          </p:cNvPicPr>
          <p:nvPr/>
        </p:nvPicPr>
        <p:blipFill>
          <a:blip r:embed="rId4"/>
          <a:srcRect l="51456" t="55814" r="30489" b="29288"/>
          <a:stretch>
            <a:fillRect/>
          </a:stretch>
        </p:blipFill>
        <p:spPr bwMode="auto">
          <a:xfrm>
            <a:off x="3719513" y="3922713"/>
            <a:ext cx="249237" cy="187325"/>
          </a:xfrm>
          <a:prstGeom prst="rect">
            <a:avLst/>
          </a:prstGeom>
          <a:noFill/>
        </p:spPr>
      </p:pic>
      <p:pic>
        <p:nvPicPr>
          <p:cNvPr id="81937" name="Picture 17" descr="02_18"/>
          <p:cNvPicPr>
            <a:picLocks noChangeAspect="1" noChangeArrowheads="1"/>
          </p:cNvPicPr>
          <p:nvPr/>
        </p:nvPicPr>
        <p:blipFill>
          <a:blip r:embed="rId4"/>
          <a:srcRect l="51456" t="55814" r="30489" b="29288"/>
          <a:stretch>
            <a:fillRect/>
          </a:stretch>
        </p:blipFill>
        <p:spPr bwMode="auto">
          <a:xfrm>
            <a:off x="4030663" y="3916363"/>
            <a:ext cx="249237" cy="187325"/>
          </a:xfrm>
          <a:prstGeom prst="rect">
            <a:avLst/>
          </a:prstGeom>
          <a:noFill/>
        </p:spPr>
      </p:pic>
      <p:pic>
        <p:nvPicPr>
          <p:cNvPr id="81938" name="Picture 18" descr="02_18"/>
          <p:cNvPicPr>
            <a:picLocks noChangeAspect="1" noChangeArrowheads="1"/>
          </p:cNvPicPr>
          <p:nvPr/>
        </p:nvPicPr>
        <p:blipFill>
          <a:blip r:embed="rId4"/>
          <a:srcRect l="51456" t="55814" r="30489" b="29288"/>
          <a:stretch>
            <a:fillRect/>
          </a:stretch>
        </p:blipFill>
        <p:spPr bwMode="auto">
          <a:xfrm>
            <a:off x="4354513" y="3916363"/>
            <a:ext cx="249237" cy="187325"/>
          </a:xfrm>
          <a:prstGeom prst="rect">
            <a:avLst/>
          </a:prstGeom>
          <a:noFill/>
        </p:spPr>
      </p:pic>
      <p:sp>
        <p:nvSpPr>
          <p:cNvPr id="81939" name="Line 19"/>
          <p:cNvSpPr>
            <a:spLocks noChangeShapeType="1"/>
          </p:cNvSpPr>
          <p:nvPr/>
        </p:nvSpPr>
        <p:spPr bwMode="auto">
          <a:xfrm flipH="1" flipV="1">
            <a:off x="4594225" y="5345113"/>
            <a:ext cx="93663" cy="415925"/>
          </a:xfrm>
          <a:prstGeom prst="line">
            <a:avLst/>
          </a:prstGeom>
          <a:noFill/>
          <a:ln w="63500">
            <a:solidFill>
              <a:srgbClr val="FFFF00"/>
            </a:solidFill>
            <a:round/>
            <a:headEnd/>
            <a:tailEnd type="triangle" w="med" len="med"/>
          </a:ln>
          <a:effectLst/>
        </p:spPr>
        <p:txBody>
          <a:bodyPr/>
          <a:lstStyle/>
          <a:p>
            <a:endParaRPr lang="en-US"/>
          </a:p>
        </p:txBody>
      </p:sp>
      <p:pic>
        <p:nvPicPr>
          <p:cNvPr id="81940" name="Picture 20" descr="02_18"/>
          <p:cNvPicPr>
            <a:picLocks noChangeAspect="1" noChangeArrowheads="1"/>
          </p:cNvPicPr>
          <p:nvPr/>
        </p:nvPicPr>
        <p:blipFill>
          <a:blip r:embed="rId4"/>
          <a:srcRect l="51456" t="55814" r="30489" b="29288"/>
          <a:stretch>
            <a:fillRect/>
          </a:stretch>
        </p:blipFill>
        <p:spPr bwMode="auto">
          <a:xfrm>
            <a:off x="1685925" y="4800600"/>
            <a:ext cx="249238" cy="187325"/>
          </a:xfrm>
          <a:prstGeom prst="rect">
            <a:avLst/>
          </a:prstGeom>
          <a:noFill/>
        </p:spPr>
      </p:pic>
      <p:pic>
        <p:nvPicPr>
          <p:cNvPr id="81941" name="Picture 21" descr="02_18"/>
          <p:cNvPicPr>
            <a:picLocks noChangeAspect="1" noChangeArrowheads="1"/>
          </p:cNvPicPr>
          <p:nvPr/>
        </p:nvPicPr>
        <p:blipFill>
          <a:blip r:embed="rId4"/>
          <a:srcRect l="51456" t="55814" r="30489" b="29288"/>
          <a:stretch>
            <a:fillRect/>
          </a:stretch>
        </p:blipFill>
        <p:spPr bwMode="auto">
          <a:xfrm>
            <a:off x="1671638" y="4625975"/>
            <a:ext cx="249237" cy="187325"/>
          </a:xfrm>
          <a:prstGeom prst="rect">
            <a:avLst/>
          </a:prstGeom>
          <a:noFill/>
        </p:spPr>
      </p:pic>
      <p:pic>
        <p:nvPicPr>
          <p:cNvPr id="81942" name="Picture 22" descr="02_18"/>
          <p:cNvPicPr>
            <a:picLocks noChangeAspect="1" noChangeArrowheads="1"/>
          </p:cNvPicPr>
          <p:nvPr/>
        </p:nvPicPr>
        <p:blipFill>
          <a:blip r:embed="rId4"/>
          <a:srcRect l="51456" t="55814" r="30489" b="29288"/>
          <a:stretch>
            <a:fillRect/>
          </a:stretch>
        </p:blipFill>
        <p:spPr bwMode="auto">
          <a:xfrm>
            <a:off x="1512888" y="4494213"/>
            <a:ext cx="249237" cy="187325"/>
          </a:xfrm>
          <a:prstGeom prst="rect">
            <a:avLst/>
          </a:prstGeom>
          <a:noFill/>
        </p:spPr>
      </p:pic>
      <p:pic>
        <p:nvPicPr>
          <p:cNvPr id="81943" name="Picture 23" descr="02_18"/>
          <p:cNvPicPr>
            <a:picLocks noChangeAspect="1" noChangeArrowheads="1"/>
          </p:cNvPicPr>
          <p:nvPr/>
        </p:nvPicPr>
        <p:blipFill>
          <a:blip r:embed="rId4"/>
          <a:srcRect l="51456" t="55814" r="30489" b="29288"/>
          <a:stretch>
            <a:fillRect/>
          </a:stretch>
        </p:blipFill>
        <p:spPr bwMode="auto">
          <a:xfrm>
            <a:off x="1250950" y="4481513"/>
            <a:ext cx="249238" cy="187325"/>
          </a:xfrm>
          <a:prstGeom prst="rect">
            <a:avLst/>
          </a:prstGeom>
          <a:noFill/>
        </p:spPr>
      </p:pic>
      <p:sp>
        <p:nvSpPr>
          <p:cNvPr id="81944" name="Line 24"/>
          <p:cNvSpPr>
            <a:spLocks noChangeShapeType="1"/>
          </p:cNvSpPr>
          <p:nvPr/>
        </p:nvSpPr>
        <p:spPr bwMode="auto">
          <a:xfrm flipH="1" flipV="1">
            <a:off x="4562475" y="5719763"/>
            <a:ext cx="495300" cy="231775"/>
          </a:xfrm>
          <a:prstGeom prst="line">
            <a:avLst/>
          </a:prstGeom>
          <a:noFill/>
          <a:ln w="63500">
            <a:solidFill>
              <a:srgbClr val="FFFF00"/>
            </a:solidFill>
            <a:round/>
            <a:headEnd/>
            <a:tailEnd type="triangle" w="med" len="med"/>
          </a:ln>
          <a:effectLst/>
        </p:spPr>
        <p:txBody>
          <a:bodyPr/>
          <a:lstStyle/>
          <a:p>
            <a:endParaRPr lang="en-US"/>
          </a:p>
        </p:txBody>
      </p:sp>
      <p:sp>
        <p:nvSpPr>
          <p:cNvPr id="81945" name="Oval 25"/>
          <p:cNvSpPr>
            <a:spLocks noChangeArrowheads="1"/>
          </p:cNvSpPr>
          <p:nvPr/>
        </p:nvSpPr>
        <p:spPr bwMode="auto">
          <a:xfrm>
            <a:off x="3676650" y="5135563"/>
            <a:ext cx="2317750" cy="1173162"/>
          </a:xfrm>
          <a:prstGeom prst="ellipse">
            <a:avLst/>
          </a:prstGeom>
          <a:solidFill>
            <a:schemeClr val="bg1"/>
          </a:solidFill>
          <a:ln w="9525">
            <a:round/>
            <a:headEnd/>
            <a:tailEnd/>
          </a:ln>
          <a:effectLst/>
          <a:scene3d>
            <a:camera prst="legacyPerspectiveTopRight"/>
            <a:lightRig rig="legacyFlat4" dir="t"/>
          </a:scene3d>
          <a:sp3d extrusionH="887400" prstMaterial="legacyMatte">
            <a:bevelT w="13500" h="13500" prst="angle"/>
            <a:bevelB w="13500" h="13500" prst="angle"/>
            <a:extrusionClr>
              <a:srgbClr val="990033"/>
            </a:extrusionClr>
          </a:sp3d>
        </p:spPr>
        <p:txBody>
          <a:bodyPr anchor="ctr">
            <a:flatTx/>
          </a:bodyPr>
          <a:lstStyle/>
          <a:p>
            <a:r>
              <a:rPr lang="en-US" sz="2000" b="1">
                <a:solidFill>
                  <a:schemeClr val="tx1"/>
                </a:solidFill>
                <a:latin typeface="Verdana" pitchFamily="34" charset="0"/>
              </a:rPr>
              <a:t>Operating       System</a:t>
            </a:r>
            <a:endParaRPr lang="en-US" sz="1800">
              <a:solidFill>
                <a:schemeClr val="tx1"/>
              </a:solidFill>
            </a:endParaRPr>
          </a:p>
        </p:txBody>
      </p:sp>
      <p:sp>
        <p:nvSpPr>
          <p:cNvPr id="81947" name="Text Box 27"/>
          <p:cNvSpPr txBox="1">
            <a:spLocks noChangeArrowheads="1"/>
          </p:cNvSpPr>
          <p:nvPr/>
        </p:nvSpPr>
        <p:spPr bwMode="auto">
          <a:xfrm>
            <a:off x="4775200" y="3165475"/>
            <a:ext cx="2525713" cy="1006475"/>
          </a:xfrm>
          <a:prstGeom prst="rect">
            <a:avLst/>
          </a:prstGeom>
          <a:noFill/>
          <a:ln w="9525">
            <a:noFill/>
            <a:miter lim="800000"/>
            <a:headEnd/>
            <a:tailEnd/>
          </a:ln>
          <a:effectLst/>
        </p:spPr>
        <p:txBody>
          <a:bodyPr>
            <a:spAutoFit/>
          </a:bodyPr>
          <a:lstStyle/>
          <a:p>
            <a:pPr algn="l">
              <a:spcBef>
                <a:spcPct val="50000"/>
              </a:spcBef>
            </a:pPr>
            <a:r>
              <a:rPr lang="en-US" sz="6000" b="1">
                <a:solidFill>
                  <a:srgbClr val="FF0000"/>
                </a:solidFill>
                <a:latin typeface="Verdana" pitchFamily="34" charset="0"/>
              </a:rPr>
              <a:t>FULL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wipe(left)">
                                      <p:cBhvr>
                                        <p:cTn id="7" dur="1000"/>
                                        <p:tgtEl>
                                          <p:spTgt spid="8192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animEffect transition="in" filter="wipe(left)">
                                      <p:cBhvr>
                                        <p:cTn id="11" dur="1000"/>
                                        <p:tgtEl>
                                          <p:spTgt spid="81923">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animEffect transition="in" filter="wipe(left)">
                                      <p:cBhvr>
                                        <p:cTn id="15" dur="1000"/>
                                        <p:tgtEl>
                                          <p:spTgt spid="81923">
                                            <p:txEl>
                                              <p:pRg st="2" end="2"/>
                                            </p:txEl>
                                          </p:spTgt>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animEffect transition="in" filter="wipe(left)">
                                      <p:cBhvr>
                                        <p:cTn id="19" dur="1000"/>
                                        <p:tgtEl>
                                          <p:spTgt spid="81923">
                                            <p:txEl>
                                              <p:pRg st="3" end="3"/>
                                            </p:txEl>
                                          </p:spTgt>
                                        </p:tgtEl>
                                      </p:cBhvr>
                                    </p:animEffect>
                                  </p:childTnLst>
                                </p:cTn>
                              </p:par>
                            </p:childTnLst>
                          </p:cTn>
                        </p:par>
                        <p:par>
                          <p:cTn id="20" fill="hold">
                            <p:stCondLst>
                              <p:cond delay="4000"/>
                            </p:stCondLst>
                            <p:childTnLst>
                              <p:par>
                                <p:cTn id="21" presetID="12" presetClass="entr" presetSubtype="4" fill="hold" nodeType="afterEffect">
                                  <p:stCondLst>
                                    <p:cond delay="0"/>
                                  </p:stCondLst>
                                  <p:childTnLst>
                                    <p:set>
                                      <p:cBhvr>
                                        <p:cTn id="22" dur="1" fill="hold">
                                          <p:stCondLst>
                                            <p:cond delay="0"/>
                                          </p:stCondLst>
                                        </p:cTn>
                                        <p:tgtEl>
                                          <p:spTgt spid="81924"/>
                                        </p:tgtEl>
                                        <p:attrNameLst>
                                          <p:attrName>style.visibility</p:attrName>
                                        </p:attrNameLst>
                                      </p:cBhvr>
                                      <p:to>
                                        <p:strVal val="visible"/>
                                      </p:to>
                                    </p:set>
                                    <p:animEffect transition="in" filter="slide(fromBottom)">
                                      <p:cBhvr>
                                        <p:cTn id="23" dur="1000"/>
                                        <p:tgtEl>
                                          <p:spTgt spid="81924"/>
                                        </p:tgtEl>
                                      </p:cBhvr>
                                    </p:animEffect>
                                  </p:childTnLst>
                                </p:cTn>
                              </p:par>
                              <p:par>
                                <p:cTn id="24" presetID="12" presetClass="entr" presetSubtype="4" fill="hold" nodeType="withEffect">
                                  <p:stCondLst>
                                    <p:cond delay="0"/>
                                  </p:stCondLst>
                                  <p:childTnLst>
                                    <p:set>
                                      <p:cBhvr>
                                        <p:cTn id="25" dur="1" fill="hold">
                                          <p:stCondLst>
                                            <p:cond delay="0"/>
                                          </p:stCondLst>
                                        </p:cTn>
                                        <p:tgtEl>
                                          <p:spTgt spid="81925"/>
                                        </p:tgtEl>
                                        <p:attrNameLst>
                                          <p:attrName>style.visibility</p:attrName>
                                        </p:attrNameLst>
                                      </p:cBhvr>
                                      <p:to>
                                        <p:strVal val="visible"/>
                                      </p:to>
                                    </p:set>
                                    <p:animEffect transition="in" filter="slide(fromBottom)">
                                      <p:cBhvr>
                                        <p:cTn id="26" dur="1000"/>
                                        <p:tgtEl>
                                          <p:spTgt spid="81925"/>
                                        </p:tgtEl>
                                      </p:cBhvr>
                                    </p:animEffect>
                                  </p:childTnLst>
                                </p:cTn>
                              </p:par>
                            </p:childTnLst>
                          </p:cTn>
                        </p:par>
                        <p:par>
                          <p:cTn id="27" fill="hold">
                            <p:stCondLst>
                              <p:cond delay="5000"/>
                            </p:stCondLst>
                            <p:childTnLst>
                              <p:par>
                                <p:cTn id="28" presetID="10" presetClass="entr" presetSubtype="0" fill="hold" grpId="0" nodeType="afterEffect">
                                  <p:stCondLst>
                                    <p:cond delay="0"/>
                                  </p:stCondLst>
                                  <p:childTnLst>
                                    <p:set>
                                      <p:cBhvr>
                                        <p:cTn id="29" dur="1" fill="hold">
                                          <p:stCondLst>
                                            <p:cond delay="0"/>
                                          </p:stCondLst>
                                        </p:cTn>
                                        <p:tgtEl>
                                          <p:spTgt spid="81945"/>
                                        </p:tgtEl>
                                        <p:attrNameLst>
                                          <p:attrName>style.visibility</p:attrName>
                                        </p:attrNameLst>
                                      </p:cBhvr>
                                      <p:to>
                                        <p:strVal val="visible"/>
                                      </p:to>
                                    </p:set>
                                    <p:animEffect transition="in" filter="fade">
                                      <p:cBhvr>
                                        <p:cTn id="30" dur="2000"/>
                                        <p:tgtEl>
                                          <p:spTgt spid="81945"/>
                                        </p:tgtEl>
                                      </p:cBhvr>
                                    </p:animEffect>
                                  </p:childTnLst>
                                </p:cTn>
                              </p:par>
                              <p:par>
                                <p:cTn id="31" presetID="12" presetClass="entr" presetSubtype="4"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slide(fromBottom)">
                                      <p:cBhvr>
                                        <p:cTn id="33" dur="1000"/>
                                        <p:tgtEl>
                                          <p:spTgt spid="2"/>
                                        </p:tgtEl>
                                      </p:cBhvr>
                                    </p:animEffect>
                                  </p:childTnLst>
                                </p:cTn>
                              </p:par>
                            </p:childTnLst>
                          </p:cTn>
                        </p:par>
                        <p:par>
                          <p:cTn id="34" fill="hold">
                            <p:stCondLst>
                              <p:cond delay="7000"/>
                            </p:stCondLst>
                            <p:childTnLst>
                              <p:par>
                                <p:cTn id="35" presetID="1" presetClass="entr" presetSubtype="0" fill="hold" grpId="0" nodeType="afterEffect">
                                  <p:stCondLst>
                                    <p:cond delay="0"/>
                                  </p:stCondLst>
                                  <p:childTnLst>
                                    <p:set>
                                      <p:cBhvr>
                                        <p:cTn id="36" dur="1" fill="hold">
                                          <p:stCondLst>
                                            <p:cond delay="0"/>
                                          </p:stCondLst>
                                        </p:cTn>
                                        <p:tgtEl>
                                          <p:spTgt spid="81939"/>
                                        </p:tgtEl>
                                        <p:attrNameLst>
                                          <p:attrName>style.visibility</p:attrName>
                                        </p:attrNameLst>
                                      </p:cBhvr>
                                      <p:to>
                                        <p:strVal val="visible"/>
                                      </p:to>
                                    </p:set>
                                  </p:childTnLst>
                                </p:cTn>
                              </p:par>
                            </p:childTnLst>
                          </p:cTn>
                        </p:par>
                        <p:par>
                          <p:cTn id="37" fill="hold">
                            <p:stCondLst>
                              <p:cond delay="7000"/>
                            </p:stCondLst>
                            <p:childTnLst>
                              <p:par>
                                <p:cTn id="38" presetID="64" presetClass="path" presetSubtype="0" accel="50000" decel="50000" fill="remove" grpId="1" nodeType="afterEffect">
                                  <p:stCondLst>
                                    <p:cond delay="0"/>
                                  </p:stCondLst>
                                  <p:childTnLst>
                                    <p:animMotion origin="layout" path="M 4.72222E-6 -2.22222E-6 L 0.01319 -0.24444 " pathEditMode="relative" rAng="0" ptsTypes="AA">
                                      <p:cBhvr>
                                        <p:cTn id="39" dur="2000" fill="hold"/>
                                        <p:tgtEl>
                                          <p:spTgt spid="81939"/>
                                        </p:tgtEl>
                                        <p:attrNameLst>
                                          <p:attrName>ppt_x</p:attrName>
                                          <p:attrName>ppt_y</p:attrName>
                                        </p:attrNameLst>
                                      </p:cBhvr>
                                      <p:rCtr x="7" y="-122"/>
                                    </p:animMotion>
                                  </p:childTnLst>
                                </p:cTn>
                              </p:par>
                            </p:childTnLst>
                          </p:cTn>
                        </p:par>
                        <p:par>
                          <p:cTn id="40" fill="hold">
                            <p:stCondLst>
                              <p:cond delay="9000"/>
                            </p:stCondLst>
                            <p:childTnLst>
                              <p:par>
                                <p:cTn id="41" presetID="1" presetClass="entr" presetSubtype="0" fill="hold" nodeType="afterEffect">
                                  <p:stCondLst>
                                    <p:cond delay="0"/>
                                  </p:stCondLst>
                                  <p:childTnLst>
                                    <p:set>
                                      <p:cBhvr>
                                        <p:cTn id="42" dur="1" fill="hold">
                                          <p:stCondLst>
                                            <p:cond delay="0"/>
                                          </p:stCondLst>
                                        </p:cTn>
                                        <p:tgtEl>
                                          <p:spTgt spid="81935"/>
                                        </p:tgtEl>
                                        <p:attrNameLst>
                                          <p:attrName>style.visibility</p:attrName>
                                        </p:attrNameLst>
                                      </p:cBhvr>
                                      <p:to>
                                        <p:strVal val="visible"/>
                                      </p:to>
                                    </p:set>
                                  </p:childTnLst>
                                </p:cTn>
                              </p:par>
                            </p:childTnLst>
                          </p:cTn>
                        </p:par>
                        <p:par>
                          <p:cTn id="43" fill="hold">
                            <p:stCondLst>
                              <p:cond delay="9000"/>
                            </p:stCondLst>
                            <p:childTnLst>
                              <p:par>
                                <p:cTn id="44" presetID="64" presetClass="path" presetSubtype="0" accel="50000" decel="50000" fill="remove" grpId="2" nodeType="afterEffect">
                                  <p:stCondLst>
                                    <p:cond delay="0"/>
                                  </p:stCondLst>
                                  <p:childTnLst>
                                    <p:animMotion origin="layout" path="M 4.72222E-6 -2.22222E-6 L -0.01737 -0.24444 " pathEditMode="relative" rAng="0" ptsTypes="AA">
                                      <p:cBhvr>
                                        <p:cTn id="45" dur="2000" fill="hold"/>
                                        <p:tgtEl>
                                          <p:spTgt spid="81939"/>
                                        </p:tgtEl>
                                        <p:attrNameLst>
                                          <p:attrName>ppt_x</p:attrName>
                                          <p:attrName>ppt_y</p:attrName>
                                        </p:attrNameLst>
                                      </p:cBhvr>
                                      <p:rCtr x="-9" y="-122"/>
                                    </p:animMotion>
                                  </p:childTnLst>
                                </p:cTn>
                              </p:par>
                            </p:childTnLst>
                          </p:cTn>
                        </p:par>
                        <p:par>
                          <p:cTn id="46" fill="hold">
                            <p:stCondLst>
                              <p:cond delay="11000"/>
                            </p:stCondLst>
                            <p:childTnLst>
                              <p:par>
                                <p:cTn id="47" presetID="1" presetClass="entr" presetSubtype="0" fill="hold" nodeType="afterEffect">
                                  <p:stCondLst>
                                    <p:cond delay="0"/>
                                  </p:stCondLst>
                                  <p:childTnLst>
                                    <p:set>
                                      <p:cBhvr>
                                        <p:cTn id="48" dur="1" fill="hold">
                                          <p:stCondLst>
                                            <p:cond delay="0"/>
                                          </p:stCondLst>
                                        </p:cTn>
                                        <p:tgtEl>
                                          <p:spTgt spid="81934"/>
                                        </p:tgtEl>
                                        <p:attrNameLst>
                                          <p:attrName>style.visibility</p:attrName>
                                        </p:attrNameLst>
                                      </p:cBhvr>
                                      <p:to>
                                        <p:strVal val="visible"/>
                                      </p:to>
                                    </p:set>
                                  </p:childTnLst>
                                </p:cTn>
                              </p:par>
                            </p:childTnLst>
                          </p:cTn>
                        </p:par>
                        <p:par>
                          <p:cTn id="49" fill="hold">
                            <p:stCondLst>
                              <p:cond delay="11000"/>
                            </p:stCondLst>
                            <p:childTnLst>
                              <p:par>
                                <p:cTn id="50" presetID="64" presetClass="path" presetSubtype="0" accel="50000" decel="50000" fill="remove" grpId="3" nodeType="afterEffect">
                                  <p:stCondLst>
                                    <p:cond delay="0"/>
                                  </p:stCondLst>
                                  <p:childTnLst>
                                    <p:animMotion origin="layout" path="M 4.72222E-6 -2.22222E-6 L -0.0507 -0.24537 " pathEditMode="relative" rAng="0" ptsTypes="AA">
                                      <p:cBhvr>
                                        <p:cTn id="51" dur="2000" fill="hold"/>
                                        <p:tgtEl>
                                          <p:spTgt spid="81939"/>
                                        </p:tgtEl>
                                        <p:attrNameLst>
                                          <p:attrName>ppt_x</p:attrName>
                                          <p:attrName>ppt_y</p:attrName>
                                        </p:attrNameLst>
                                      </p:cBhvr>
                                      <p:rCtr x="-25" y="-123"/>
                                    </p:animMotion>
                                  </p:childTnLst>
                                </p:cTn>
                              </p:par>
                            </p:childTnLst>
                          </p:cTn>
                        </p:par>
                        <p:par>
                          <p:cTn id="52" fill="hold">
                            <p:stCondLst>
                              <p:cond delay="13000"/>
                            </p:stCondLst>
                            <p:childTnLst>
                              <p:par>
                                <p:cTn id="53" presetID="1" presetClass="entr" presetSubtype="0" fill="hold" nodeType="afterEffect">
                                  <p:stCondLst>
                                    <p:cond delay="0"/>
                                  </p:stCondLst>
                                  <p:childTnLst>
                                    <p:set>
                                      <p:cBhvr>
                                        <p:cTn id="54" dur="1" fill="hold">
                                          <p:stCondLst>
                                            <p:cond delay="0"/>
                                          </p:stCondLst>
                                        </p:cTn>
                                        <p:tgtEl>
                                          <p:spTgt spid="81933"/>
                                        </p:tgtEl>
                                        <p:attrNameLst>
                                          <p:attrName>style.visibility</p:attrName>
                                        </p:attrNameLst>
                                      </p:cBhvr>
                                      <p:to>
                                        <p:strVal val="visible"/>
                                      </p:to>
                                    </p:set>
                                  </p:childTnLst>
                                </p:cTn>
                              </p:par>
                            </p:childTnLst>
                          </p:cTn>
                        </p:par>
                        <p:par>
                          <p:cTn id="55" fill="hold">
                            <p:stCondLst>
                              <p:cond delay="13000"/>
                            </p:stCondLst>
                            <p:childTnLst>
                              <p:par>
                                <p:cTn id="56" presetID="64" presetClass="path" presetSubtype="0" accel="50000" decel="50000" fill="remove" grpId="4" nodeType="afterEffect">
                                  <p:stCondLst>
                                    <p:cond delay="0"/>
                                  </p:stCondLst>
                                  <p:childTnLst>
                                    <p:animMotion origin="layout" path="M 4.72222E-6 -2.22222E-6 L -0.08195 -0.24352 " pathEditMode="relative" rAng="0" ptsTypes="AA">
                                      <p:cBhvr>
                                        <p:cTn id="57" dur="2000" fill="hold"/>
                                        <p:tgtEl>
                                          <p:spTgt spid="81939"/>
                                        </p:tgtEl>
                                        <p:attrNameLst>
                                          <p:attrName>ppt_x</p:attrName>
                                          <p:attrName>ppt_y</p:attrName>
                                        </p:attrNameLst>
                                      </p:cBhvr>
                                      <p:rCtr x="-41" y="-122"/>
                                    </p:animMotion>
                                  </p:childTnLst>
                                </p:cTn>
                              </p:par>
                            </p:childTnLst>
                          </p:cTn>
                        </p:par>
                        <p:par>
                          <p:cTn id="58" fill="hold">
                            <p:stCondLst>
                              <p:cond delay="15000"/>
                            </p:stCondLst>
                            <p:childTnLst>
                              <p:par>
                                <p:cTn id="59" presetID="1" presetClass="entr" presetSubtype="0" fill="hold" nodeType="afterEffect">
                                  <p:stCondLst>
                                    <p:cond delay="0"/>
                                  </p:stCondLst>
                                  <p:childTnLst>
                                    <p:set>
                                      <p:cBhvr>
                                        <p:cTn id="60" dur="1" fill="hold">
                                          <p:stCondLst>
                                            <p:cond delay="0"/>
                                          </p:stCondLst>
                                        </p:cTn>
                                        <p:tgtEl>
                                          <p:spTgt spid="81932"/>
                                        </p:tgtEl>
                                        <p:attrNameLst>
                                          <p:attrName>style.visibility</p:attrName>
                                        </p:attrNameLst>
                                      </p:cBhvr>
                                      <p:to>
                                        <p:strVal val="visible"/>
                                      </p:to>
                                    </p:set>
                                  </p:childTnLst>
                                </p:cTn>
                              </p:par>
                            </p:childTnLst>
                          </p:cTn>
                        </p:par>
                        <p:par>
                          <p:cTn id="61" fill="hold">
                            <p:stCondLst>
                              <p:cond delay="15000"/>
                            </p:stCondLst>
                            <p:childTnLst>
                              <p:par>
                                <p:cTn id="62" presetID="64" presetClass="path" presetSubtype="0" accel="50000" decel="50000" fill="remove" grpId="5" nodeType="afterEffect">
                                  <p:stCondLst>
                                    <p:cond delay="0"/>
                                  </p:stCondLst>
                                  <p:childTnLst>
                                    <p:animMotion origin="layout" path="M 4.72222E-6 -2.22222E-6 L 0.01736 -0.20463 " pathEditMode="relative" rAng="0" ptsTypes="AA">
                                      <p:cBhvr>
                                        <p:cTn id="63" dur="2000" fill="hold"/>
                                        <p:tgtEl>
                                          <p:spTgt spid="81939"/>
                                        </p:tgtEl>
                                        <p:attrNameLst>
                                          <p:attrName>ppt_x</p:attrName>
                                          <p:attrName>ppt_y</p:attrName>
                                        </p:attrNameLst>
                                      </p:cBhvr>
                                      <p:rCtr x="9" y="-102"/>
                                    </p:animMotion>
                                  </p:childTnLst>
                                </p:cTn>
                              </p:par>
                            </p:childTnLst>
                          </p:cTn>
                        </p:par>
                        <p:par>
                          <p:cTn id="64" fill="hold">
                            <p:stCondLst>
                              <p:cond delay="17000"/>
                            </p:stCondLst>
                            <p:childTnLst>
                              <p:par>
                                <p:cTn id="65" presetID="1" presetClass="entr" presetSubtype="0" fill="hold" nodeType="afterEffect">
                                  <p:stCondLst>
                                    <p:cond delay="0"/>
                                  </p:stCondLst>
                                  <p:childTnLst>
                                    <p:set>
                                      <p:cBhvr>
                                        <p:cTn id="66" dur="1" fill="hold">
                                          <p:stCondLst>
                                            <p:cond delay="0"/>
                                          </p:stCondLst>
                                        </p:cTn>
                                        <p:tgtEl>
                                          <p:spTgt spid="81931"/>
                                        </p:tgtEl>
                                        <p:attrNameLst>
                                          <p:attrName>style.visibility</p:attrName>
                                        </p:attrNameLst>
                                      </p:cBhvr>
                                      <p:to>
                                        <p:strVal val="visible"/>
                                      </p:to>
                                    </p:set>
                                  </p:childTnLst>
                                </p:cTn>
                              </p:par>
                            </p:childTnLst>
                          </p:cTn>
                        </p:par>
                        <p:par>
                          <p:cTn id="67" fill="hold">
                            <p:stCondLst>
                              <p:cond delay="17000"/>
                            </p:stCondLst>
                            <p:childTnLst>
                              <p:par>
                                <p:cTn id="68" presetID="64" presetClass="path" presetSubtype="0" accel="50000" decel="50000" fill="remove" grpId="6" nodeType="afterEffect">
                                  <p:stCondLst>
                                    <p:cond delay="0"/>
                                  </p:stCondLst>
                                  <p:childTnLst>
                                    <p:animMotion origin="layout" path="M 4.72222E-6 -2.22222E-6 L -0.01875 -0.2037 " pathEditMode="relative" rAng="0" ptsTypes="AA">
                                      <p:cBhvr>
                                        <p:cTn id="69" dur="2000" fill="hold"/>
                                        <p:tgtEl>
                                          <p:spTgt spid="81939"/>
                                        </p:tgtEl>
                                        <p:attrNameLst>
                                          <p:attrName>ppt_x</p:attrName>
                                          <p:attrName>ppt_y</p:attrName>
                                        </p:attrNameLst>
                                      </p:cBhvr>
                                      <p:rCtr x="-9" y="-102"/>
                                    </p:animMotion>
                                  </p:childTnLst>
                                </p:cTn>
                              </p:par>
                            </p:childTnLst>
                          </p:cTn>
                        </p:par>
                        <p:par>
                          <p:cTn id="70" fill="hold">
                            <p:stCondLst>
                              <p:cond delay="19000"/>
                            </p:stCondLst>
                            <p:childTnLst>
                              <p:par>
                                <p:cTn id="71" presetID="1" presetClass="entr" presetSubtype="0" fill="hold" nodeType="afterEffect">
                                  <p:stCondLst>
                                    <p:cond delay="0"/>
                                  </p:stCondLst>
                                  <p:childTnLst>
                                    <p:set>
                                      <p:cBhvr>
                                        <p:cTn id="72" dur="1" fill="hold">
                                          <p:stCondLst>
                                            <p:cond delay="0"/>
                                          </p:stCondLst>
                                        </p:cTn>
                                        <p:tgtEl>
                                          <p:spTgt spid="81938"/>
                                        </p:tgtEl>
                                        <p:attrNameLst>
                                          <p:attrName>style.visibility</p:attrName>
                                        </p:attrNameLst>
                                      </p:cBhvr>
                                      <p:to>
                                        <p:strVal val="visible"/>
                                      </p:to>
                                    </p:set>
                                  </p:childTnLst>
                                </p:cTn>
                              </p:par>
                            </p:childTnLst>
                          </p:cTn>
                        </p:par>
                        <p:par>
                          <p:cTn id="73" fill="hold">
                            <p:stCondLst>
                              <p:cond delay="19000"/>
                            </p:stCondLst>
                            <p:childTnLst>
                              <p:par>
                                <p:cTn id="74" presetID="64" presetClass="path" presetSubtype="0" accel="50000" decel="50000" fill="remove" grpId="7" nodeType="afterEffect">
                                  <p:stCondLst>
                                    <p:cond delay="0"/>
                                  </p:stCondLst>
                                  <p:childTnLst>
                                    <p:animMotion origin="layout" path="M 4.72222E-6 -2.22222E-6 L -0.04931 -0.2037 " pathEditMode="relative" rAng="0" ptsTypes="AA">
                                      <p:cBhvr>
                                        <p:cTn id="75" dur="2000" fill="hold"/>
                                        <p:tgtEl>
                                          <p:spTgt spid="81939"/>
                                        </p:tgtEl>
                                        <p:attrNameLst>
                                          <p:attrName>ppt_x</p:attrName>
                                          <p:attrName>ppt_y</p:attrName>
                                        </p:attrNameLst>
                                      </p:cBhvr>
                                      <p:rCtr x="-25" y="-102"/>
                                    </p:animMotion>
                                  </p:childTnLst>
                                </p:cTn>
                              </p:par>
                            </p:childTnLst>
                          </p:cTn>
                        </p:par>
                        <p:par>
                          <p:cTn id="76" fill="hold">
                            <p:stCondLst>
                              <p:cond delay="21000"/>
                            </p:stCondLst>
                            <p:childTnLst>
                              <p:par>
                                <p:cTn id="77" presetID="1" presetClass="entr" presetSubtype="0" fill="hold" nodeType="afterEffect">
                                  <p:stCondLst>
                                    <p:cond delay="0"/>
                                  </p:stCondLst>
                                  <p:childTnLst>
                                    <p:set>
                                      <p:cBhvr>
                                        <p:cTn id="78" dur="1" fill="hold">
                                          <p:stCondLst>
                                            <p:cond delay="0"/>
                                          </p:stCondLst>
                                        </p:cTn>
                                        <p:tgtEl>
                                          <p:spTgt spid="81937"/>
                                        </p:tgtEl>
                                        <p:attrNameLst>
                                          <p:attrName>style.visibility</p:attrName>
                                        </p:attrNameLst>
                                      </p:cBhvr>
                                      <p:to>
                                        <p:strVal val="visible"/>
                                      </p:to>
                                    </p:set>
                                  </p:childTnLst>
                                </p:cTn>
                              </p:par>
                            </p:childTnLst>
                          </p:cTn>
                        </p:par>
                        <p:par>
                          <p:cTn id="79" fill="hold">
                            <p:stCondLst>
                              <p:cond delay="21000"/>
                            </p:stCondLst>
                            <p:childTnLst>
                              <p:par>
                                <p:cTn id="80" presetID="64" presetClass="path" presetSubtype="0" accel="50000" decel="50000" fill="remove" grpId="8" nodeType="afterEffect">
                                  <p:stCondLst>
                                    <p:cond delay="0"/>
                                  </p:stCondLst>
                                  <p:childTnLst>
                                    <p:animMotion origin="layout" path="M 4.72222E-6 -2.22222E-6 L -0.07987 -0.20555 " pathEditMode="relative" rAng="0" ptsTypes="AA">
                                      <p:cBhvr>
                                        <p:cTn id="81" dur="2000" fill="hold"/>
                                        <p:tgtEl>
                                          <p:spTgt spid="81939"/>
                                        </p:tgtEl>
                                        <p:attrNameLst>
                                          <p:attrName>ppt_x</p:attrName>
                                          <p:attrName>ppt_y</p:attrName>
                                        </p:attrNameLst>
                                      </p:cBhvr>
                                      <p:rCtr x="-40" y="-103"/>
                                    </p:animMotion>
                                  </p:childTnLst>
                                </p:cTn>
                              </p:par>
                            </p:childTnLst>
                          </p:cTn>
                        </p:par>
                        <p:par>
                          <p:cTn id="82" fill="hold">
                            <p:stCondLst>
                              <p:cond delay="23000"/>
                            </p:stCondLst>
                            <p:childTnLst>
                              <p:par>
                                <p:cTn id="83" presetID="1" presetClass="entr" presetSubtype="0" fill="hold" nodeType="afterEffect">
                                  <p:stCondLst>
                                    <p:cond delay="0"/>
                                  </p:stCondLst>
                                  <p:childTnLst>
                                    <p:set>
                                      <p:cBhvr>
                                        <p:cTn id="84" dur="1" fill="hold">
                                          <p:stCondLst>
                                            <p:cond delay="0"/>
                                          </p:stCondLst>
                                        </p:cTn>
                                        <p:tgtEl>
                                          <p:spTgt spid="81936"/>
                                        </p:tgtEl>
                                        <p:attrNameLst>
                                          <p:attrName>style.visibility</p:attrName>
                                        </p:attrNameLst>
                                      </p:cBhvr>
                                      <p:to>
                                        <p:strVal val="visible"/>
                                      </p:to>
                                    </p:set>
                                  </p:childTnLst>
                                </p:cTn>
                              </p:par>
                            </p:childTnLst>
                          </p:cTn>
                        </p:par>
                        <p:par>
                          <p:cTn id="85" fill="hold">
                            <p:stCondLst>
                              <p:cond delay="23000"/>
                            </p:stCondLst>
                            <p:childTnLst>
                              <p:par>
                                <p:cTn id="86" presetID="9" presetClass="entr" presetSubtype="0" fill="hold" grpId="0" nodeType="afterEffect">
                                  <p:stCondLst>
                                    <p:cond delay="0"/>
                                  </p:stCondLst>
                                  <p:childTnLst>
                                    <p:set>
                                      <p:cBhvr>
                                        <p:cTn id="87" dur="1" fill="hold">
                                          <p:stCondLst>
                                            <p:cond delay="0"/>
                                          </p:stCondLst>
                                        </p:cTn>
                                        <p:tgtEl>
                                          <p:spTgt spid="81947"/>
                                        </p:tgtEl>
                                        <p:attrNameLst>
                                          <p:attrName>style.visibility</p:attrName>
                                        </p:attrNameLst>
                                      </p:cBhvr>
                                      <p:to>
                                        <p:strVal val="visible"/>
                                      </p:to>
                                    </p:set>
                                    <p:animEffect transition="in" filter="dissolve">
                                      <p:cBhvr>
                                        <p:cTn id="88" dur="1000"/>
                                        <p:tgtEl>
                                          <p:spTgt spid="81947"/>
                                        </p:tgtEl>
                                      </p:cBhvr>
                                    </p:animEffect>
                                  </p:childTnLst>
                                </p:cTn>
                              </p:par>
                            </p:childTnLst>
                          </p:cTn>
                        </p:par>
                        <p:par>
                          <p:cTn id="89" fill="hold">
                            <p:stCondLst>
                              <p:cond delay="24000"/>
                            </p:stCondLst>
                            <p:childTnLst>
                              <p:par>
                                <p:cTn id="90" presetID="26" presetClass="emph" presetSubtype="0" repeatCount="indefinite" fill="hold" grpId="1" nodeType="afterEffect">
                                  <p:stCondLst>
                                    <p:cond delay="0"/>
                                  </p:stCondLst>
                                  <p:childTnLst>
                                    <p:animEffect transition="out" filter="fade">
                                      <p:cBhvr>
                                        <p:cTn id="91" dur="1000" tmFilter="0, 0; .2, .5; .8, .5; 1, 0"/>
                                        <p:tgtEl>
                                          <p:spTgt spid="81947"/>
                                        </p:tgtEl>
                                      </p:cBhvr>
                                    </p:animEffect>
                                    <p:animScale>
                                      <p:cBhvr>
                                        <p:cTn id="92" dur="500" autoRev="1" fill="hold"/>
                                        <p:tgtEl>
                                          <p:spTgt spid="81947"/>
                                        </p:tgtEl>
                                      </p:cBhvr>
                                      <p:by x="105000" y="105000"/>
                                    </p:animScale>
                                  </p:childTnLst>
                                </p:cTn>
                              </p:par>
                            </p:childTnLst>
                          </p:cTn>
                        </p:par>
                        <p:par>
                          <p:cTn id="93" fill="hold">
                            <p:stCondLst>
                              <p:cond delay="25000"/>
                            </p:stCondLst>
                            <p:childTnLst>
                              <p:par>
                                <p:cTn id="94" presetID="10" presetClass="entr" presetSubtype="0" fill="hold" nodeType="afterEffect">
                                  <p:stCondLst>
                                    <p:cond delay="0"/>
                                  </p:stCondLst>
                                  <p:childTnLst>
                                    <p:set>
                                      <p:cBhvr>
                                        <p:cTn id="95" dur="1" fill="hold">
                                          <p:stCondLst>
                                            <p:cond delay="0"/>
                                          </p:stCondLst>
                                        </p:cTn>
                                        <p:tgtEl>
                                          <p:spTgt spid="81930"/>
                                        </p:tgtEl>
                                        <p:attrNameLst>
                                          <p:attrName>style.visibility</p:attrName>
                                        </p:attrNameLst>
                                      </p:cBhvr>
                                      <p:to>
                                        <p:strVal val="visible"/>
                                      </p:to>
                                    </p:set>
                                    <p:animEffect transition="in" filter="fade">
                                      <p:cBhvr>
                                        <p:cTn id="96" dur="2000"/>
                                        <p:tgtEl>
                                          <p:spTgt spid="81930"/>
                                        </p:tgtEl>
                                      </p:cBhvr>
                                    </p:animEffect>
                                  </p:childTnLst>
                                </p:cTn>
                              </p:par>
                            </p:childTnLst>
                          </p:cTn>
                        </p:par>
                        <p:par>
                          <p:cTn id="97" fill="hold">
                            <p:stCondLst>
                              <p:cond delay="27000"/>
                            </p:stCondLst>
                            <p:childTnLst>
                              <p:par>
                                <p:cTn id="98" presetID="1" presetClass="entr" presetSubtype="0" fill="hold" grpId="0" nodeType="afterEffect">
                                  <p:stCondLst>
                                    <p:cond delay="0"/>
                                  </p:stCondLst>
                                  <p:childTnLst>
                                    <p:set>
                                      <p:cBhvr>
                                        <p:cTn id="99" dur="1" fill="hold">
                                          <p:stCondLst>
                                            <p:cond delay="0"/>
                                          </p:stCondLst>
                                        </p:cTn>
                                        <p:tgtEl>
                                          <p:spTgt spid="81944"/>
                                        </p:tgtEl>
                                        <p:attrNameLst>
                                          <p:attrName>style.visibility</p:attrName>
                                        </p:attrNameLst>
                                      </p:cBhvr>
                                      <p:to>
                                        <p:strVal val="visible"/>
                                      </p:to>
                                    </p:set>
                                  </p:childTnLst>
                                </p:cTn>
                              </p:par>
                            </p:childTnLst>
                          </p:cTn>
                        </p:par>
                        <p:par>
                          <p:cTn id="100" fill="hold">
                            <p:stCondLst>
                              <p:cond delay="27000"/>
                            </p:stCondLst>
                            <p:childTnLst>
                              <p:par>
                                <p:cTn id="101" presetID="35" presetClass="path" presetSubtype="0" accel="50000" decel="50000" fill="remove" grpId="1" nodeType="afterEffect">
                                  <p:stCondLst>
                                    <p:cond delay="0"/>
                                  </p:stCondLst>
                                  <p:childTnLst>
                                    <p:animMotion origin="layout" path="M -1.66667E-6 -2.19653E-6 L -0.31354 -0.1311 " pathEditMode="relative" rAng="0" ptsTypes="AA">
                                      <p:cBhvr>
                                        <p:cTn id="102" dur="2000" fill="hold"/>
                                        <p:tgtEl>
                                          <p:spTgt spid="81944"/>
                                        </p:tgtEl>
                                        <p:attrNameLst>
                                          <p:attrName>ppt_x</p:attrName>
                                          <p:attrName>ppt_y</p:attrName>
                                        </p:attrNameLst>
                                      </p:cBhvr>
                                      <p:rCtr x="-157" y="-66"/>
                                    </p:animMotion>
                                  </p:childTnLst>
                                </p:cTn>
                              </p:par>
                            </p:childTnLst>
                          </p:cTn>
                        </p:par>
                        <p:par>
                          <p:cTn id="103" fill="hold">
                            <p:stCondLst>
                              <p:cond delay="29000"/>
                            </p:stCondLst>
                            <p:childTnLst>
                              <p:par>
                                <p:cTn id="104" presetID="1" presetClass="entr" presetSubtype="0" fill="hold" nodeType="afterEffect">
                                  <p:stCondLst>
                                    <p:cond delay="0"/>
                                  </p:stCondLst>
                                  <p:childTnLst>
                                    <p:set>
                                      <p:cBhvr>
                                        <p:cTn id="105" dur="1" fill="hold">
                                          <p:stCondLst>
                                            <p:cond delay="0"/>
                                          </p:stCondLst>
                                        </p:cTn>
                                        <p:tgtEl>
                                          <p:spTgt spid="81940"/>
                                        </p:tgtEl>
                                        <p:attrNameLst>
                                          <p:attrName>style.visibility</p:attrName>
                                        </p:attrNameLst>
                                      </p:cBhvr>
                                      <p:to>
                                        <p:strVal val="visible"/>
                                      </p:to>
                                    </p:set>
                                  </p:childTnLst>
                                </p:cTn>
                              </p:par>
                            </p:childTnLst>
                          </p:cTn>
                        </p:par>
                        <p:par>
                          <p:cTn id="106" fill="hold">
                            <p:stCondLst>
                              <p:cond delay="29000"/>
                            </p:stCondLst>
                            <p:childTnLst>
                              <p:par>
                                <p:cTn id="107" presetID="35" presetClass="path" presetSubtype="0" accel="50000" decel="50000" fill="remove" grpId="2" nodeType="afterEffect">
                                  <p:stCondLst>
                                    <p:cond delay="0"/>
                                  </p:stCondLst>
                                  <p:childTnLst>
                                    <p:animMotion origin="layout" path="M -1.66667E-6 -2.19653E-6 L -0.31041 -0.14797 " pathEditMode="relative" rAng="0" ptsTypes="AA">
                                      <p:cBhvr>
                                        <p:cTn id="108" dur="2000" fill="hold"/>
                                        <p:tgtEl>
                                          <p:spTgt spid="81944"/>
                                        </p:tgtEl>
                                        <p:attrNameLst>
                                          <p:attrName>ppt_x</p:attrName>
                                          <p:attrName>ppt_y</p:attrName>
                                        </p:attrNameLst>
                                      </p:cBhvr>
                                      <p:rCtr x="-155" y="-74"/>
                                    </p:animMotion>
                                  </p:childTnLst>
                                </p:cTn>
                              </p:par>
                            </p:childTnLst>
                          </p:cTn>
                        </p:par>
                        <p:par>
                          <p:cTn id="109" fill="hold">
                            <p:stCondLst>
                              <p:cond delay="31000"/>
                            </p:stCondLst>
                            <p:childTnLst>
                              <p:par>
                                <p:cTn id="110" presetID="1" presetClass="entr" presetSubtype="0" fill="hold" nodeType="afterEffect">
                                  <p:stCondLst>
                                    <p:cond delay="0"/>
                                  </p:stCondLst>
                                  <p:childTnLst>
                                    <p:set>
                                      <p:cBhvr>
                                        <p:cTn id="111" dur="1" fill="hold">
                                          <p:stCondLst>
                                            <p:cond delay="0"/>
                                          </p:stCondLst>
                                        </p:cTn>
                                        <p:tgtEl>
                                          <p:spTgt spid="81941"/>
                                        </p:tgtEl>
                                        <p:attrNameLst>
                                          <p:attrName>style.visibility</p:attrName>
                                        </p:attrNameLst>
                                      </p:cBhvr>
                                      <p:to>
                                        <p:strVal val="visible"/>
                                      </p:to>
                                    </p:set>
                                  </p:childTnLst>
                                </p:cTn>
                              </p:par>
                            </p:childTnLst>
                          </p:cTn>
                        </p:par>
                        <p:par>
                          <p:cTn id="112" fill="hold">
                            <p:stCondLst>
                              <p:cond delay="31000"/>
                            </p:stCondLst>
                            <p:childTnLst>
                              <p:par>
                                <p:cTn id="113" presetID="35" presetClass="path" presetSubtype="0" accel="50000" decel="50000" fill="remove" grpId="3" nodeType="afterEffect">
                                  <p:stCondLst>
                                    <p:cond delay="0"/>
                                  </p:stCondLst>
                                  <p:childTnLst>
                                    <p:animMotion origin="layout" path="M -1.66667E-6 -2.19653E-6 L -0.32309 -0.16693 " pathEditMode="relative" rAng="0" ptsTypes="AA">
                                      <p:cBhvr>
                                        <p:cTn id="114" dur="2000" fill="hold"/>
                                        <p:tgtEl>
                                          <p:spTgt spid="81944"/>
                                        </p:tgtEl>
                                        <p:attrNameLst>
                                          <p:attrName>ppt_x</p:attrName>
                                          <p:attrName>ppt_y</p:attrName>
                                        </p:attrNameLst>
                                      </p:cBhvr>
                                      <p:rCtr x="-162" y="-83"/>
                                    </p:animMotion>
                                  </p:childTnLst>
                                </p:cTn>
                              </p:par>
                            </p:childTnLst>
                          </p:cTn>
                        </p:par>
                        <p:par>
                          <p:cTn id="115" fill="hold">
                            <p:stCondLst>
                              <p:cond delay="33000"/>
                            </p:stCondLst>
                            <p:childTnLst>
                              <p:par>
                                <p:cTn id="116" presetID="1" presetClass="entr" presetSubtype="0" fill="hold" nodeType="afterEffect">
                                  <p:stCondLst>
                                    <p:cond delay="0"/>
                                  </p:stCondLst>
                                  <p:childTnLst>
                                    <p:set>
                                      <p:cBhvr>
                                        <p:cTn id="117" dur="1" fill="hold">
                                          <p:stCondLst>
                                            <p:cond delay="0"/>
                                          </p:stCondLst>
                                        </p:cTn>
                                        <p:tgtEl>
                                          <p:spTgt spid="81942"/>
                                        </p:tgtEl>
                                        <p:attrNameLst>
                                          <p:attrName>style.visibility</p:attrName>
                                        </p:attrNameLst>
                                      </p:cBhvr>
                                      <p:to>
                                        <p:strVal val="visible"/>
                                      </p:to>
                                    </p:set>
                                  </p:childTnLst>
                                </p:cTn>
                              </p:par>
                            </p:childTnLst>
                          </p:cTn>
                        </p:par>
                        <p:par>
                          <p:cTn id="118" fill="hold">
                            <p:stCondLst>
                              <p:cond delay="33000"/>
                            </p:stCondLst>
                            <p:childTnLst>
                              <p:par>
                                <p:cTn id="119" presetID="35" presetClass="path" presetSubtype="0" accel="50000" decel="50000" fill="remove" grpId="4" nodeType="afterEffect">
                                  <p:stCondLst>
                                    <p:cond delay="0"/>
                                  </p:stCondLst>
                                  <p:childTnLst>
                                    <p:animMotion origin="layout" path="M -1.66667E-6 -2.19653E-6 L -0.35798 -0.16277 " pathEditMode="relative" rAng="0" ptsTypes="AA">
                                      <p:cBhvr>
                                        <p:cTn id="120" dur="2000" fill="hold"/>
                                        <p:tgtEl>
                                          <p:spTgt spid="81944"/>
                                        </p:tgtEl>
                                        <p:attrNameLst>
                                          <p:attrName>ppt_x</p:attrName>
                                          <p:attrName>ppt_y</p:attrName>
                                        </p:attrNameLst>
                                      </p:cBhvr>
                                      <p:rCtr x="-179" y="-81"/>
                                    </p:animMotion>
                                  </p:childTnLst>
                                </p:cTn>
                              </p:par>
                            </p:childTnLst>
                          </p:cTn>
                        </p:par>
                        <p:par>
                          <p:cTn id="121" fill="hold">
                            <p:stCondLst>
                              <p:cond delay="35000"/>
                            </p:stCondLst>
                            <p:childTnLst>
                              <p:par>
                                <p:cTn id="122" presetID="1" presetClass="entr" presetSubtype="0" fill="hold" nodeType="afterEffect">
                                  <p:stCondLst>
                                    <p:cond delay="0"/>
                                  </p:stCondLst>
                                  <p:childTnLst>
                                    <p:set>
                                      <p:cBhvr>
                                        <p:cTn id="123" dur="1" fill="hold">
                                          <p:stCondLst>
                                            <p:cond delay="0"/>
                                          </p:stCondLst>
                                        </p:cTn>
                                        <p:tgtEl>
                                          <p:spTgt spid="81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9" grpId="0" animBg="1"/>
      <p:bldP spid="81939" grpId="1" animBg="1"/>
      <p:bldP spid="81939" grpId="2" animBg="1"/>
      <p:bldP spid="81939" grpId="3" animBg="1"/>
      <p:bldP spid="81939" grpId="4" animBg="1"/>
      <p:bldP spid="81939" grpId="5" animBg="1"/>
      <p:bldP spid="81939" grpId="6" animBg="1"/>
      <p:bldP spid="81939" grpId="7" animBg="1"/>
      <p:bldP spid="81939" grpId="8" animBg="1"/>
      <p:bldP spid="81944" grpId="0" animBg="1"/>
      <p:bldP spid="81944" grpId="1" animBg="1"/>
      <p:bldP spid="81944" grpId="2" animBg="1"/>
      <p:bldP spid="81944" grpId="3" animBg="1"/>
      <p:bldP spid="81944" grpId="4" animBg="1"/>
      <p:bldP spid="81945" grpId="0" animBg="1"/>
      <p:bldP spid="81947" grpId="0"/>
      <p:bldP spid="8194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9F4251DB-8DDD-467E-A130-41F89D97DC23}" type="slidenum">
              <a:rPr lang="en-US"/>
              <a:pPr/>
              <a:t>17</a:t>
            </a:fld>
            <a:endParaRPr lang="en-US"/>
          </a:p>
        </p:txBody>
      </p:sp>
      <p:sp>
        <p:nvSpPr>
          <p:cNvPr id="82946" name="Rectangle 2"/>
          <p:cNvSpPr>
            <a:spLocks noGrp="1" noChangeArrowheads="1"/>
          </p:cNvSpPr>
          <p:nvPr>
            <p:ph type="title"/>
          </p:nvPr>
        </p:nvSpPr>
        <p:spPr/>
        <p:txBody>
          <a:bodyPr/>
          <a:lstStyle/>
          <a:p>
            <a:r>
              <a:rPr lang="en-US"/>
              <a:t>Hardware Management</a:t>
            </a:r>
          </a:p>
        </p:txBody>
      </p:sp>
      <p:sp>
        <p:nvSpPr>
          <p:cNvPr id="82947" name="Rectangle 3"/>
          <p:cNvSpPr>
            <a:spLocks noGrp="1" noChangeArrowheads="1"/>
          </p:cNvSpPr>
          <p:nvPr>
            <p:ph type="body" sz="half" idx="1"/>
          </p:nvPr>
        </p:nvSpPr>
        <p:spPr>
          <a:noFill/>
        </p:spPr>
        <p:txBody>
          <a:bodyPr>
            <a:flatTx/>
          </a:bodyPr>
          <a:lstStyle/>
          <a:p>
            <a:r>
              <a:rPr lang="en-US" sz="2400"/>
              <a:t>Device drivers:</a:t>
            </a:r>
          </a:p>
          <a:p>
            <a:pPr lvl="1"/>
            <a:r>
              <a:rPr lang="en-US" sz="2000"/>
              <a:t>Programs that enable the operating system to communicate with peripheral devices</a:t>
            </a:r>
          </a:p>
          <a:p>
            <a:pPr lvl="1"/>
            <a:r>
              <a:rPr lang="en-US" sz="2000"/>
              <a:t>Provided by the manufacturer of the device </a:t>
            </a:r>
          </a:p>
          <a:p>
            <a:r>
              <a:rPr lang="en-US" sz="2400"/>
              <a:t>Plug and Play:</a:t>
            </a:r>
          </a:p>
          <a:p>
            <a:pPr lvl="1"/>
            <a:r>
              <a:rPr lang="en-US" sz="2000"/>
              <a:t>Hardware and software standard</a:t>
            </a:r>
          </a:p>
          <a:p>
            <a:pPr lvl="1"/>
            <a:r>
              <a:rPr lang="en-US" sz="2000"/>
              <a:t>Facilitates the installation of new hardware</a:t>
            </a:r>
          </a:p>
        </p:txBody>
      </p:sp>
      <p:pic>
        <p:nvPicPr>
          <p:cNvPr id="82949" name="Picture 5" descr="AAFOAUZ0"/>
          <p:cNvPicPr>
            <a:picLocks noGrp="1" noChangeAspect="1" noChangeArrowheads="1"/>
          </p:cNvPicPr>
          <p:nvPr>
            <p:ph sz="half" idx="2"/>
          </p:nvPr>
        </p:nvPicPr>
        <p:blipFill>
          <a:blip r:embed="rId3"/>
          <a:srcRect/>
          <a:stretch>
            <a:fillRect/>
          </a:stretch>
        </p:blipFill>
        <p:spPr>
          <a:xfrm>
            <a:off x="4997450" y="2100263"/>
            <a:ext cx="3340100" cy="3524250"/>
          </a:xfrm>
          <a:noFill/>
          <a:ln/>
        </p:spPr>
      </p:pic>
    </p:spTree>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4"/>
          <p:cNvSpPr>
            <a:spLocks noGrp="1"/>
          </p:cNvSpPr>
          <p:nvPr>
            <p:ph type="dt" sz="half" idx="11"/>
          </p:nvPr>
        </p:nvSpPr>
        <p:spPr/>
        <p:txBody>
          <a:bodyPr/>
          <a:lstStyle/>
          <a:p>
            <a:r>
              <a:rPr lang="en-US"/>
              <a:t>© 2007 Prentice-Hall, Inc.</a:t>
            </a:r>
          </a:p>
          <a:p>
            <a:endParaRPr lang="en-US"/>
          </a:p>
        </p:txBody>
      </p:sp>
      <p:sp>
        <p:nvSpPr>
          <p:cNvPr id="5" name="Slide Number Placeholder 5"/>
          <p:cNvSpPr>
            <a:spLocks noGrp="1"/>
          </p:cNvSpPr>
          <p:nvPr>
            <p:ph type="sldNum" sz="quarter" idx="12"/>
          </p:nvPr>
        </p:nvSpPr>
        <p:spPr/>
        <p:txBody>
          <a:bodyPr/>
          <a:lstStyle/>
          <a:p>
            <a:fld id="{7CEAE5A2-46D8-4F08-B069-C16C794F72CC}" type="slidenum">
              <a:rPr lang="en-US"/>
              <a:pPr/>
              <a:t>18</a:t>
            </a:fld>
            <a:endParaRPr lang="en-US"/>
          </a:p>
        </p:txBody>
      </p:sp>
      <p:sp>
        <p:nvSpPr>
          <p:cNvPr id="83971" name="Rectangle 3"/>
          <p:cNvSpPr>
            <a:spLocks noGrp="1" noChangeArrowheads="1"/>
          </p:cNvSpPr>
          <p:nvPr>
            <p:ph type="title"/>
          </p:nvPr>
        </p:nvSpPr>
        <p:spPr/>
        <p:txBody>
          <a:bodyPr/>
          <a:lstStyle/>
          <a:p>
            <a:r>
              <a:rPr lang="en-US" sz="4000"/>
              <a:t>Software Application Coordination</a:t>
            </a:r>
          </a:p>
        </p:txBody>
      </p:sp>
      <p:sp>
        <p:nvSpPr>
          <p:cNvPr id="83972" name="Rectangle 4"/>
          <p:cNvSpPr>
            <a:spLocks noGrp="1" noChangeArrowheads="1"/>
          </p:cNvSpPr>
          <p:nvPr>
            <p:ph type="body" idx="1"/>
          </p:nvPr>
        </p:nvSpPr>
        <p:spPr>
          <a:xfrm>
            <a:off x="457200" y="1600200"/>
            <a:ext cx="8229600" cy="4343400"/>
          </a:xfrm>
          <a:noFill/>
        </p:spPr>
        <p:txBody>
          <a:bodyPr/>
          <a:lstStyle/>
          <a:p>
            <a:r>
              <a:rPr lang="en-US"/>
              <a:t>Application programming interfaces (APIs):</a:t>
            </a:r>
          </a:p>
          <a:p>
            <a:pPr lvl="1"/>
            <a:r>
              <a:rPr lang="en-US"/>
              <a:t>Blocks of code contained in the operating system</a:t>
            </a:r>
          </a:p>
          <a:p>
            <a:pPr lvl="1"/>
            <a:r>
              <a:rPr lang="en-US"/>
              <a:t>Coordinates the operating system with software applications</a:t>
            </a:r>
          </a:p>
          <a:p>
            <a:pPr lvl="2"/>
            <a:r>
              <a:rPr lang="en-US"/>
              <a:t>Similar toolbars and menus</a:t>
            </a:r>
          </a:p>
          <a:p>
            <a:pPr lvl="1"/>
            <a:r>
              <a:rPr lang="en-US"/>
              <a:t>Microsoft Direct X</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4"/>
          <p:cNvSpPr>
            <a:spLocks noGrp="1"/>
          </p:cNvSpPr>
          <p:nvPr>
            <p:ph type="dt" sz="half" idx="11"/>
          </p:nvPr>
        </p:nvSpPr>
        <p:spPr/>
        <p:txBody>
          <a:bodyPr/>
          <a:lstStyle/>
          <a:p>
            <a:r>
              <a:rPr lang="en-US"/>
              <a:t>© 2007 Prentice-Hall, Inc.</a:t>
            </a:r>
          </a:p>
          <a:p>
            <a:endParaRPr lang="en-US"/>
          </a:p>
        </p:txBody>
      </p:sp>
      <p:sp>
        <p:nvSpPr>
          <p:cNvPr id="11" name="Slide Number Placeholder 5"/>
          <p:cNvSpPr>
            <a:spLocks noGrp="1"/>
          </p:cNvSpPr>
          <p:nvPr>
            <p:ph type="sldNum" sz="quarter" idx="12"/>
          </p:nvPr>
        </p:nvSpPr>
        <p:spPr/>
        <p:txBody>
          <a:bodyPr/>
          <a:lstStyle/>
          <a:p>
            <a:fld id="{7C0BDBE7-B3A2-4CC5-A367-29DE249E65DE}" type="slidenum">
              <a:rPr lang="en-US"/>
              <a:pPr/>
              <a:t>19</a:t>
            </a:fld>
            <a:endParaRPr lang="en-US"/>
          </a:p>
        </p:txBody>
      </p:sp>
      <p:sp>
        <p:nvSpPr>
          <p:cNvPr id="84994" name="Rectangle 2"/>
          <p:cNvSpPr>
            <a:spLocks noGrp="1" noChangeArrowheads="1"/>
          </p:cNvSpPr>
          <p:nvPr>
            <p:ph type="title"/>
          </p:nvPr>
        </p:nvSpPr>
        <p:spPr/>
        <p:txBody>
          <a:bodyPr/>
          <a:lstStyle/>
          <a:p>
            <a:r>
              <a:rPr lang="en-US"/>
              <a:t>Starting the Computer</a:t>
            </a:r>
          </a:p>
        </p:txBody>
      </p:sp>
      <p:sp>
        <p:nvSpPr>
          <p:cNvPr id="84995" name="Rectangle 3"/>
          <p:cNvSpPr>
            <a:spLocks noGrp="1" noChangeArrowheads="1"/>
          </p:cNvSpPr>
          <p:nvPr>
            <p:ph type="body" idx="1"/>
          </p:nvPr>
        </p:nvSpPr>
        <p:spPr>
          <a:xfrm>
            <a:off x="457200" y="1295400"/>
            <a:ext cx="4343400" cy="5029200"/>
          </a:xfrm>
          <a:noFill/>
          <a:ln/>
        </p:spPr>
        <p:txBody>
          <a:bodyPr/>
          <a:lstStyle/>
          <a:p>
            <a:pPr algn="ctr">
              <a:lnSpc>
                <a:spcPct val="80000"/>
              </a:lnSpc>
              <a:buFontTx/>
              <a:buNone/>
            </a:pPr>
            <a:endParaRPr lang="en-US" sz="2800"/>
          </a:p>
          <a:p>
            <a:pPr algn="ctr">
              <a:lnSpc>
                <a:spcPct val="80000"/>
              </a:lnSpc>
              <a:buFontTx/>
              <a:buNone/>
            </a:pPr>
            <a:r>
              <a:rPr lang="en-US" sz="2800"/>
              <a:t>The Boot Process</a:t>
            </a:r>
          </a:p>
          <a:p>
            <a:pPr>
              <a:lnSpc>
                <a:spcPct val="80000"/>
              </a:lnSpc>
              <a:buClr>
                <a:srgbClr val="FFFBDD"/>
              </a:buClr>
            </a:pPr>
            <a:endParaRPr lang="en-US" sz="2000" b="1"/>
          </a:p>
          <a:p>
            <a:pPr>
              <a:lnSpc>
                <a:spcPct val="80000"/>
              </a:lnSpc>
              <a:buClr>
                <a:srgbClr val="FFFBDD"/>
              </a:buClr>
            </a:pPr>
            <a:r>
              <a:rPr lang="en-US" sz="2000" b="1"/>
              <a:t>Step 1:</a:t>
            </a:r>
            <a:r>
              <a:rPr lang="en-US" sz="2000"/>
              <a:t> The basic input/output system (BIOS) is activated</a:t>
            </a:r>
          </a:p>
          <a:p>
            <a:pPr>
              <a:lnSpc>
                <a:spcPct val="80000"/>
              </a:lnSpc>
              <a:buClr>
                <a:srgbClr val="FFFBDD"/>
              </a:buClr>
            </a:pPr>
            <a:endParaRPr lang="en-US" sz="2000" b="1"/>
          </a:p>
          <a:p>
            <a:pPr>
              <a:lnSpc>
                <a:spcPct val="80000"/>
              </a:lnSpc>
              <a:buClr>
                <a:srgbClr val="FFFBDD"/>
              </a:buClr>
            </a:pPr>
            <a:r>
              <a:rPr lang="en-US" sz="2000" b="1"/>
              <a:t>Step 2:</a:t>
            </a:r>
            <a:r>
              <a:rPr lang="en-US" sz="2000"/>
              <a:t> A Power-on-self-test (POST) checks attached hardware</a:t>
            </a:r>
          </a:p>
          <a:p>
            <a:pPr>
              <a:lnSpc>
                <a:spcPct val="80000"/>
              </a:lnSpc>
              <a:buClr>
                <a:srgbClr val="FFFBDD"/>
              </a:buClr>
            </a:pPr>
            <a:endParaRPr lang="en-US" sz="2000" b="1"/>
          </a:p>
          <a:p>
            <a:pPr>
              <a:lnSpc>
                <a:spcPct val="80000"/>
              </a:lnSpc>
              <a:buClr>
                <a:srgbClr val="FFFBDD"/>
              </a:buClr>
            </a:pPr>
            <a:r>
              <a:rPr lang="en-US" sz="2000" b="1"/>
              <a:t>Step 3:</a:t>
            </a:r>
            <a:r>
              <a:rPr lang="en-US" sz="2000"/>
              <a:t> The operating system loads into memory</a:t>
            </a:r>
          </a:p>
          <a:p>
            <a:pPr>
              <a:lnSpc>
                <a:spcPct val="80000"/>
              </a:lnSpc>
              <a:buClr>
                <a:srgbClr val="FFFBDD"/>
              </a:buClr>
            </a:pPr>
            <a:endParaRPr lang="en-US" sz="2000" b="1"/>
          </a:p>
          <a:p>
            <a:pPr>
              <a:lnSpc>
                <a:spcPct val="80000"/>
              </a:lnSpc>
              <a:buClr>
                <a:srgbClr val="FFFBDD"/>
              </a:buClr>
            </a:pPr>
            <a:r>
              <a:rPr lang="en-US" sz="2000" b="1"/>
              <a:t>Step 4:</a:t>
            </a:r>
            <a:r>
              <a:rPr lang="en-US" sz="2000"/>
              <a:t> Configuration and customization settings are checked</a:t>
            </a:r>
            <a:r>
              <a:rPr lang="en-US" sz="2400"/>
              <a:t> </a:t>
            </a:r>
          </a:p>
        </p:txBody>
      </p:sp>
      <p:grpSp>
        <p:nvGrpSpPr>
          <p:cNvPr id="2" name="Group 13"/>
          <p:cNvGrpSpPr>
            <a:grpSpLocks/>
          </p:cNvGrpSpPr>
          <p:nvPr/>
        </p:nvGrpSpPr>
        <p:grpSpPr bwMode="auto">
          <a:xfrm>
            <a:off x="4572000" y="2209800"/>
            <a:ext cx="4267200" cy="3429000"/>
            <a:chOff x="3120" y="1632"/>
            <a:chExt cx="2254" cy="1561"/>
          </a:xfrm>
        </p:grpSpPr>
        <p:pic>
          <p:nvPicPr>
            <p:cNvPr id="84996" name="Picture 4"/>
            <p:cNvPicPr>
              <a:picLocks noChangeAspect="1" noChangeArrowheads="1"/>
            </p:cNvPicPr>
            <p:nvPr/>
          </p:nvPicPr>
          <p:blipFill>
            <a:blip r:embed="rId3"/>
            <a:srcRect/>
            <a:stretch>
              <a:fillRect/>
            </a:stretch>
          </p:blipFill>
          <p:spPr bwMode="auto">
            <a:xfrm>
              <a:off x="3120" y="1632"/>
              <a:ext cx="2254" cy="1561"/>
            </a:xfrm>
            <a:prstGeom prst="rect">
              <a:avLst/>
            </a:prstGeom>
            <a:solidFill>
              <a:srgbClr val="FFFF99"/>
            </a:solidFill>
            <a:ln w="6350">
              <a:solidFill>
                <a:schemeClr val="tx1"/>
              </a:solidFill>
              <a:miter lim="800000"/>
              <a:headEnd/>
              <a:tailEnd/>
            </a:ln>
            <a:effectLst/>
          </p:spPr>
        </p:pic>
        <p:sp>
          <p:nvSpPr>
            <p:cNvPr id="84997" name="Oval 5"/>
            <p:cNvSpPr>
              <a:spLocks noChangeArrowheads="1"/>
            </p:cNvSpPr>
            <p:nvPr/>
          </p:nvSpPr>
          <p:spPr bwMode="auto">
            <a:xfrm>
              <a:off x="3413" y="2119"/>
              <a:ext cx="300" cy="239"/>
            </a:xfrm>
            <a:prstGeom prst="ellipse">
              <a:avLst/>
            </a:prstGeom>
            <a:solidFill>
              <a:srgbClr val="FFFF99"/>
            </a:solidFill>
            <a:ln w="9525">
              <a:solidFill>
                <a:schemeClr val="tx1"/>
              </a:solidFill>
              <a:round/>
              <a:headEnd/>
              <a:tailEnd/>
            </a:ln>
            <a:effectLst/>
          </p:spPr>
          <p:txBody>
            <a:bodyPr wrap="none" anchor="ctr"/>
            <a:lstStyle/>
            <a:p>
              <a:r>
                <a:rPr lang="en-US" sz="2400" b="1">
                  <a:solidFill>
                    <a:schemeClr val="tx1"/>
                  </a:solidFill>
                  <a:latin typeface="Verdana" pitchFamily="34" charset="0"/>
                </a:rPr>
                <a:t>1</a:t>
              </a:r>
            </a:p>
          </p:txBody>
        </p:sp>
        <p:sp>
          <p:nvSpPr>
            <p:cNvPr id="84998" name="Oval 6"/>
            <p:cNvSpPr>
              <a:spLocks noChangeArrowheads="1"/>
            </p:cNvSpPr>
            <p:nvPr/>
          </p:nvSpPr>
          <p:spPr bwMode="auto">
            <a:xfrm>
              <a:off x="4224" y="1728"/>
              <a:ext cx="300" cy="238"/>
            </a:xfrm>
            <a:prstGeom prst="ellipse">
              <a:avLst/>
            </a:prstGeom>
            <a:solidFill>
              <a:srgbClr val="FFFF99"/>
            </a:solidFill>
            <a:ln w="9525">
              <a:solidFill>
                <a:schemeClr val="tx1"/>
              </a:solidFill>
              <a:round/>
              <a:headEnd/>
              <a:tailEnd/>
            </a:ln>
            <a:effectLst/>
          </p:spPr>
          <p:txBody>
            <a:bodyPr wrap="none" anchor="ctr"/>
            <a:lstStyle/>
            <a:p>
              <a:r>
                <a:rPr lang="en-US" sz="2400" b="1">
                  <a:solidFill>
                    <a:schemeClr val="tx1"/>
                  </a:solidFill>
                  <a:latin typeface="Verdana" pitchFamily="34" charset="0"/>
                </a:rPr>
                <a:t>2</a:t>
              </a:r>
            </a:p>
          </p:txBody>
        </p:sp>
        <p:sp>
          <p:nvSpPr>
            <p:cNvPr id="84999" name="Oval 7"/>
            <p:cNvSpPr>
              <a:spLocks noChangeArrowheads="1"/>
            </p:cNvSpPr>
            <p:nvPr/>
          </p:nvSpPr>
          <p:spPr bwMode="auto">
            <a:xfrm>
              <a:off x="4656" y="2450"/>
              <a:ext cx="300" cy="238"/>
            </a:xfrm>
            <a:prstGeom prst="ellipse">
              <a:avLst/>
            </a:prstGeom>
            <a:solidFill>
              <a:srgbClr val="FFFF99"/>
            </a:solidFill>
            <a:ln w="9525">
              <a:solidFill>
                <a:schemeClr val="tx1"/>
              </a:solidFill>
              <a:round/>
              <a:headEnd/>
              <a:tailEnd/>
            </a:ln>
            <a:effectLst/>
          </p:spPr>
          <p:txBody>
            <a:bodyPr wrap="none" anchor="ctr"/>
            <a:lstStyle/>
            <a:p>
              <a:r>
                <a:rPr lang="en-US" sz="2400" b="1">
                  <a:solidFill>
                    <a:schemeClr val="tx1"/>
                  </a:solidFill>
                  <a:latin typeface="Verdana" pitchFamily="34" charset="0"/>
                </a:rPr>
                <a:t>3</a:t>
              </a:r>
            </a:p>
          </p:txBody>
        </p:sp>
        <p:sp>
          <p:nvSpPr>
            <p:cNvPr id="85000" name="Oval 8"/>
            <p:cNvSpPr>
              <a:spLocks noChangeArrowheads="1"/>
            </p:cNvSpPr>
            <p:nvPr/>
          </p:nvSpPr>
          <p:spPr bwMode="auto">
            <a:xfrm>
              <a:off x="3840" y="2880"/>
              <a:ext cx="301" cy="238"/>
            </a:xfrm>
            <a:prstGeom prst="ellipse">
              <a:avLst/>
            </a:prstGeom>
            <a:solidFill>
              <a:srgbClr val="FFFF99"/>
            </a:solidFill>
            <a:ln w="9525">
              <a:solidFill>
                <a:schemeClr val="tx1"/>
              </a:solidFill>
              <a:round/>
              <a:headEnd/>
              <a:tailEnd/>
            </a:ln>
            <a:effectLst/>
          </p:spPr>
          <p:txBody>
            <a:bodyPr wrap="none" anchor="ctr"/>
            <a:lstStyle/>
            <a:p>
              <a:r>
                <a:rPr lang="en-US" sz="2400" b="1">
                  <a:solidFill>
                    <a:schemeClr val="tx1"/>
                  </a:solidFill>
                  <a:latin typeface="Verdana" pitchFamily="34" charset="0"/>
                </a:rPr>
                <a:t>4</a:t>
              </a:r>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1"/>
          </p:nvPr>
        </p:nvSpPr>
        <p:spPr/>
        <p:txBody>
          <a:bodyPr/>
          <a:lstStyle/>
          <a:p>
            <a:r>
              <a:rPr lang="en-US"/>
              <a:t>© 2007 Prentice-Hall, Inc.</a:t>
            </a:r>
          </a:p>
          <a:p>
            <a:endParaRPr lang="en-US"/>
          </a:p>
        </p:txBody>
      </p:sp>
      <p:sp>
        <p:nvSpPr>
          <p:cNvPr id="8" name="Slide Number Placeholder 6"/>
          <p:cNvSpPr>
            <a:spLocks noGrp="1"/>
          </p:cNvSpPr>
          <p:nvPr>
            <p:ph type="sldNum" sz="quarter" idx="12"/>
          </p:nvPr>
        </p:nvSpPr>
        <p:spPr/>
        <p:txBody>
          <a:bodyPr/>
          <a:lstStyle/>
          <a:p>
            <a:fld id="{90AA4B0E-A6FF-4D5A-992C-0250BD605C09}" type="slidenum">
              <a:rPr lang="en-US"/>
              <a:pPr/>
              <a:t>2</a:t>
            </a:fld>
            <a:endParaRPr lang="en-US"/>
          </a:p>
        </p:txBody>
      </p:sp>
      <p:sp>
        <p:nvSpPr>
          <p:cNvPr id="67586" name="Rectangle 2"/>
          <p:cNvSpPr>
            <a:spLocks noGrp="1" noChangeArrowheads="1"/>
          </p:cNvSpPr>
          <p:nvPr>
            <p:ph type="title"/>
          </p:nvPr>
        </p:nvSpPr>
        <p:spPr/>
        <p:txBody>
          <a:bodyPr/>
          <a:lstStyle/>
          <a:p>
            <a:r>
              <a:rPr lang="en-US"/>
              <a:t>System Software</a:t>
            </a:r>
          </a:p>
        </p:txBody>
      </p:sp>
      <p:sp>
        <p:nvSpPr>
          <p:cNvPr id="67587" name="Rectangle 3"/>
          <p:cNvSpPr>
            <a:spLocks noGrp="1" noChangeArrowheads="1"/>
          </p:cNvSpPr>
          <p:nvPr>
            <p:ph type="body" sz="half" idx="1"/>
          </p:nvPr>
        </p:nvSpPr>
        <p:spPr>
          <a:xfrm>
            <a:off x="457200" y="1600200"/>
            <a:ext cx="4038600" cy="3505200"/>
          </a:xfrm>
          <a:noFill/>
        </p:spPr>
        <p:txBody>
          <a:bodyPr>
            <a:flatTx/>
          </a:bodyPr>
          <a:lstStyle/>
          <a:p>
            <a:pPr algn="ctr">
              <a:lnSpc>
                <a:spcPct val="90000"/>
              </a:lnSpc>
              <a:buFontTx/>
              <a:buNone/>
            </a:pPr>
            <a:r>
              <a:rPr lang="en-US" sz="3200" b="1"/>
              <a:t>Operating systems</a:t>
            </a:r>
          </a:p>
          <a:p>
            <a:pPr>
              <a:lnSpc>
                <a:spcPct val="90000"/>
              </a:lnSpc>
            </a:pPr>
            <a:r>
              <a:rPr lang="en-US"/>
              <a:t>Control computer functions:</a:t>
            </a:r>
          </a:p>
          <a:p>
            <a:pPr lvl="1">
              <a:lnSpc>
                <a:spcPct val="90000"/>
              </a:lnSpc>
            </a:pPr>
            <a:r>
              <a:rPr lang="en-US"/>
              <a:t>Hardware </a:t>
            </a:r>
          </a:p>
          <a:p>
            <a:pPr lvl="1">
              <a:lnSpc>
                <a:spcPct val="90000"/>
              </a:lnSpc>
            </a:pPr>
            <a:r>
              <a:rPr lang="en-US"/>
              <a:t>Memory </a:t>
            </a:r>
          </a:p>
          <a:p>
            <a:pPr lvl="1">
              <a:lnSpc>
                <a:spcPct val="90000"/>
              </a:lnSpc>
            </a:pPr>
            <a:r>
              <a:rPr lang="en-US"/>
              <a:t>Application programs</a:t>
            </a:r>
          </a:p>
          <a:p>
            <a:pPr lvl="1">
              <a:lnSpc>
                <a:spcPct val="90000"/>
              </a:lnSpc>
            </a:pPr>
            <a:r>
              <a:rPr lang="en-US"/>
              <a:t>System maintenance</a:t>
            </a:r>
          </a:p>
          <a:p>
            <a:pPr>
              <a:lnSpc>
                <a:spcPct val="90000"/>
              </a:lnSpc>
            </a:pPr>
            <a:r>
              <a:rPr lang="en-US"/>
              <a:t>Provide user interface</a:t>
            </a:r>
          </a:p>
          <a:p>
            <a:pPr lvl="1">
              <a:lnSpc>
                <a:spcPct val="90000"/>
              </a:lnSpc>
            </a:pPr>
            <a:endParaRPr lang="en-US"/>
          </a:p>
          <a:p>
            <a:pPr>
              <a:lnSpc>
                <a:spcPct val="90000"/>
              </a:lnSpc>
            </a:pPr>
            <a:endParaRPr lang="en-US"/>
          </a:p>
        </p:txBody>
      </p:sp>
      <p:sp>
        <p:nvSpPr>
          <p:cNvPr id="67588" name="Rectangle 4"/>
          <p:cNvSpPr>
            <a:spLocks noGrp="1" noChangeArrowheads="1"/>
          </p:cNvSpPr>
          <p:nvPr>
            <p:ph type="body" sz="half" idx="2"/>
          </p:nvPr>
        </p:nvSpPr>
        <p:spPr>
          <a:xfrm>
            <a:off x="4648200" y="1524000"/>
            <a:ext cx="4038600" cy="2971800"/>
          </a:xfrm>
          <a:noFill/>
        </p:spPr>
        <p:txBody>
          <a:bodyPr>
            <a:flatTx/>
          </a:bodyPr>
          <a:lstStyle/>
          <a:p>
            <a:pPr algn="ctr">
              <a:buFontTx/>
              <a:buNone/>
            </a:pPr>
            <a:r>
              <a:rPr lang="en-US" sz="3200" b="1"/>
              <a:t>System utilities</a:t>
            </a:r>
          </a:p>
          <a:p>
            <a:r>
              <a:rPr lang="en-US" sz="2400"/>
              <a:t>Programs that perform computer housekeeping tasks:</a:t>
            </a:r>
          </a:p>
          <a:p>
            <a:pPr lvl="1"/>
            <a:r>
              <a:rPr lang="en-US" sz="2000"/>
              <a:t>Manage system resources</a:t>
            </a:r>
          </a:p>
          <a:p>
            <a:pPr lvl="1"/>
            <a:r>
              <a:rPr lang="en-US" sz="2000"/>
              <a:t>Improve efficiency</a:t>
            </a:r>
          </a:p>
          <a:p>
            <a:pPr lvl="1"/>
            <a:r>
              <a:rPr lang="en-US" sz="2000"/>
              <a:t>Virus prevention</a:t>
            </a:r>
          </a:p>
          <a:p>
            <a:pPr lvl="1"/>
            <a:endParaRPr lang="en-US" sz="2000"/>
          </a:p>
        </p:txBody>
      </p:sp>
      <p:sp>
        <p:nvSpPr>
          <p:cNvPr id="67592" name="Rectangle 8"/>
          <p:cNvSpPr>
            <a:spLocks noChangeArrowheads="1"/>
          </p:cNvSpPr>
          <p:nvPr/>
        </p:nvSpPr>
        <p:spPr bwMode="auto">
          <a:xfrm>
            <a:off x="381000" y="1371600"/>
            <a:ext cx="4114800" cy="4343400"/>
          </a:xfrm>
          <a:prstGeom prst="rect">
            <a:avLst/>
          </a:prstGeom>
          <a:noFill/>
          <a:ln w="38100" cmpd="dbl" algn="ctr">
            <a:solidFill>
              <a:schemeClr val="bg1"/>
            </a:solidFill>
            <a:miter lim="800000"/>
            <a:headEnd/>
            <a:tailEnd/>
          </a:ln>
          <a:effectLst/>
        </p:spPr>
        <p:txBody>
          <a:bodyPr wrap="none" anchor="ctr"/>
          <a:lstStyle/>
          <a:p>
            <a:endParaRPr lang="en-US"/>
          </a:p>
        </p:txBody>
      </p:sp>
      <p:sp>
        <p:nvSpPr>
          <p:cNvPr id="67593" name="Rectangle 9"/>
          <p:cNvSpPr>
            <a:spLocks noChangeArrowheads="1"/>
          </p:cNvSpPr>
          <p:nvPr/>
        </p:nvSpPr>
        <p:spPr bwMode="auto">
          <a:xfrm>
            <a:off x="4495800" y="1371600"/>
            <a:ext cx="4114800" cy="4343400"/>
          </a:xfrm>
          <a:prstGeom prst="rect">
            <a:avLst/>
          </a:prstGeom>
          <a:noFill/>
          <a:ln w="38100" cmpd="dbl" algn="ctr">
            <a:solidFill>
              <a:schemeClr val="bg1"/>
            </a:solid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 calcmode="lin" valueType="num">
                                      <p:cBhvr>
                                        <p:cTn id="7" dur="500" fill="hold"/>
                                        <p:tgtEl>
                                          <p:spTgt spid="6758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7587">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67587">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67587">
                                            <p:txEl>
                                              <p:pRg st="0" end="0"/>
                                            </p:txEl>
                                          </p:spTgt>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67587">
                                            <p:txEl>
                                              <p:pRg st="1" end="1"/>
                                            </p:txEl>
                                          </p:spTgt>
                                        </p:tgtEl>
                                        <p:attrNameLst>
                                          <p:attrName>style.visibility</p:attrName>
                                        </p:attrNameLst>
                                      </p:cBhvr>
                                      <p:to>
                                        <p:strVal val="visible"/>
                                      </p:to>
                                    </p:set>
                                    <p:anim calcmode="lin" valueType="num">
                                      <p:cBhvr>
                                        <p:cTn id="14" dur="500" fill="hold"/>
                                        <p:tgtEl>
                                          <p:spTgt spid="6758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7587">
                                            <p:txEl>
                                              <p:pRg st="1" end="1"/>
                                            </p:txEl>
                                          </p:spTgt>
                                        </p:tgtEl>
                                        <p:attrNameLst>
                                          <p:attrName>ppt_h</p:attrName>
                                        </p:attrNameLst>
                                      </p:cBhvr>
                                      <p:tavLst>
                                        <p:tav tm="0">
                                          <p:val>
                                            <p:fltVal val="0"/>
                                          </p:val>
                                        </p:tav>
                                        <p:tav tm="100000">
                                          <p:val>
                                            <p:strVal val="#ppt_h"/>
                                          </p:val>
                                        </p:tav>
                                      </p:tavLst>
                                    </p:anim>
                                    <p:anim calcmode="lin" valueType="num">
                                      <p:cBhvr>
                                        <p:cTn id="16" dur="500" fill="hold"/>
                                        <p:tgtEl>
                                          <p:spTgt spid="67587">
                                            <p:txEl>
                                              <p:pRg st="1" end="1"/>
                                            </p:txEl>
                                          </p:spTgt>
                                        </p:tgtEl>
                                        <p:attrNameLst>
                                          <p:attrName>style.rotation</p:attrName>
                                        </p:attrNameLst>
                                      </p:cBhvr>
                                      <p:tavLst>
                                        <p:tav tm="0">
                                          <p:val>
                                            <p:fltVal val="360"/>
                                          </p:val>
                                        </p:tav>
                                        <p:tav tm="100000">
                                          <p:val>
                                            <p:fltVal val="0"/>
                                          </p:val>
                                        </p:tav>
                                      </p:tavLst>
                                    </p:anim>
                                    <p:animEffect transition="in" filter="fade">
                                      <p:cBhvr>
                                        <p:cTn id="17" dur="500"/>
                                        <p:tgtEl>
                                          <p:spTgt spid="67587">
                                            <p:txEl>
                                              <p:pRg st="1" end="1"/>
                                            </p:txEl>
                                          </p:spTgt>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67587">
                                            <p:txEl>
                                              <p:pRg st="2" end="2"/>
                                            </p:txEl>
                                          </p:spTgt>
                                        </p:tgtEl>
                                        <p:attrNameLst>
                                          <p:attrName>style.visibility</p:attrName>
                                        </p:attrNameLst>
                                      </p:cBhvr>
                                      <p:to>
                                        <p:strVal val="visible"/>
                                      </p:to>
                                    </p:set>
                                    <p:anim calcmode="lin" valueType="num">
                                      <p:cBhvr>
                                        <p:cTn id="21" dur="500" fill="hold"/>
                                        <p:tgtEl>
                                          <p:spTgt spid="67587">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7587">
                                            <p:txEl>
                                              <p:pRg st="2" end="2"/>
                                            </p:txEl>
                                          </p:spTgt>
                                        </p:tgtEl>
                                        <p:attrNameLst>
                                          <p:attrName>ppt_h</p:attrName>
                                        </p:attrNameLst>
                                      </p:cBhvr>
                                      <p:tavLst>
                                        <p:tav tm="0">
                                          <p:val>
                                            <p:fltVal val="0"/>
                                          </p:val>
                                        </p:tav>
                                        <p:tav tm="100000">
                                          <p:val>
                                            <p:strVal val="#ppt_h"/>
                                          </p:val>
                                        </p:tav>
                                      </p:tavLst>
                                    </p:anim>
                                    <p:anim calcmode="lin" valueType="num">
                                      <p:cBhvr>
                                        <p:cTn id="23" dur="500" fill="hold"/>
                                        <p:tgtEl>
                                          <p:spTgt spid="67587">
                                            <p:txEl>
                                              <p:pRg st="2" end="2"/>
                                            </p:txEl>
                                          </p:spTgt>
                                        </p:tgtEl>
                                        <p:attrNameLst>
                                          <p:attrName>style.rotation</p:attrName>
                                        </p:attrNameLst>
                                      </p:cBhvr>
                                      <p:tavLst>
                                        <p:tav tm="0">
                                          <p:val>
                                            <p:fltVal val="360"/>
                                          </p:val>
                                        </p:tav>
                                        <p:tav tm="100000">
                                          <p:val>
                                            <p:fltVal val="0"/>
                                          </p:val>
                                        </p:tav>
                                      </p:tavLst>
                                    </p:anim>
                                    <p:animEffect transition="in" filter="fade">
                                      <p:cBhvr>
                                        <p:cTn id="24" dur="500"/>
                                        <p:tgtEl>
                                          <p:spTgt spid="67587">
                                            <p:txEl>
                                              <p:pRg st="2" end="2"/>
                                            </p:txEl>
                                          </p:spTgt>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67587">
                                            <p:txEl>
                                              <p:pRg st="3" end="3"/>
                                            </p:txEl>
                                          </p:spTgt>
                                        </p:tgtEl>
                                        <p:attrNameLst>
                                          <p:attrName>style.visibility</p:attrName>
                                        </p:attrNameLst>
                                      </p:cBhvr>
                                      <p:to>
                                        <p:strVal val="visible"/>
                                      </p:to>
                                    </p:set>
                                    <p:anim calcmode="lin" valueType="num">
                                      <p:cBhvr>
                                        <p:cTn id="28" dur="500" fill="hold"/>
                                        <p:tgtEl>
                                          <p:spTgt spid="67587">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67587">
                                            <p:txEl>
                                              <p:pRg st="3" end="3"/>
                                            </p:txEl>
                                          </p:spTgt>
                                        </p:tgtEl>
                                        <p:attrNameLst>
                                          <p:attrName>ppt_h</p:attrName>
                                        </p:attrNameLst>
                                      </p:cBhvr>
                                      <p:tavLst>
                                        <p:tav tm="0">
                                          <p:val>
                                            <p:fltVal val="0"/>
                                          </p:val>
                                        </p:tav>
                                        <p:tav tm="100000">
                                          <p:val>
                                            <p:strVal val="#ppt_h"/>
                                          </p:val>
                                        </p:tav>
                                      </p:tavLst>
                                    </p:anim>
                                    <p:anim calcmode="lin" valueType="num">
                                      <p:cBhvr>
                                        <p:cTn id="30" dur="500" fill="hold"/>
                                        <p:tgtEl>
                                          <p:spTgt spid="67587">
                                            <p:txEl>
                                              <p:pRg st="3" end="3"/>
                                            </p:txEl>
                                          </p:spTgt>
                                        </p:tgtEl>
                                        <p:attrNameLst>
                                          <p:attrName>style.rotation</p:attrName>
                                        </p:attrNameLst>
                                      </p:cBhvr>
                                      <p:tavLst>
                                        <p:tav tm="0">
                                          <p:val>
                                            <p:fltVal val="360"/>
                                          </p:val>
                                        </p:tav>
                                        <p:tav tm="100000">
                                          <p:val>
                                            <p:fltVal val="0"/>
                                          </p:val>
                                        </p:tav>
                                      </p:tavLst>
                                    </p:anim>
                                    <p:animEffect transition="in" filter="fade">
                                      <p:cBhvr>
                                        <p:cTn id="31" dur="500"/>
                                        <p:tgtEl>
                                          <p:spTgt spid="67587">
                                            <p:txEl>
                                              <p:pRg st="3" end="3"/>
                                            </p:txEl>
                                          </p:spTgt>
                                        </p:tgtEl>
                                      </p:cBhvr>
                                    </p:animEffect>
                                  </p:childTnLst>
                                </p:cTn>
                              </p:par>
                            </p:childTnLst>
                          </p:cTn>
                        </p:par>
                        <p:par>
                          <p:cTn id="32" fill="hold">
                            <p:stCondLst>
                              <p:cond delay="2000"/>
                            </p:stCondLst>
                            <p:childTnLst>
                              <p:par>
                                <p:cTn id="33" presetID="49" presetClass="entr" presetSubtype="0" decel="100000" fill="hold" grpId="0" nodeType="afterEffect">
                                  <p:stCondLst>
                                    <p:cond delay="0"/>
                                  </p:stCondLst>
                                  <p:childTnLst>
                                    <p:set>
                                      <p:cBhvr>
                                        <p:cTn id="34" dur="1" fill="hold">
                                          <p:stCondLst>
                                            <p:cond delay="0"/>
                                          </p:stCondLst>
                                        </p:cTn>
                                        <p:tgtEl>
                                          <p:spTgt spid="67587">
                                            <p:txEl>
                                              <p:pRg st="4" end="4"/>
                                            </p:txEl>
                                          </p:spTgt>
                                        </p:tgtEl>
                                        <p:attrNameLst>
                                          <p:attrName>style.visibility</p:attrName>
                                        </p:attrNameLst>
                                      </p:cBhvr>
                                      <p:to>
                                        <p:strVal val="visible"/>
                                      </p:to>
                                    </p:set>
                                    <p:anim calcmode="lin" valueType="num">
                                      <p:cBhvr>
                                        <p:cTn id="35" dur="500" fill="hold"/>
                                        <p:tgtEl>
                                          <p:spTgt spid="67587">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67587">
                                            <p:txEl>
                                              <p:pRg st="4" end="4"/>
                                            </p:txEl>
                                          </p:spTgt>
                                        </p:tgtEl>
                                        <p:attrNameLst>
                                          <p:attrName>ppt_h</p:attrName>
                                        </p:attrNameLst>
                                      </p:cBhvr>
                                      <p:tavLst>
                                        <p:tav tm="0">
                                          <p:val>
                                            <p:fltVal val="0"/>
                                          </p:val>
                                        </p:tav>
                                        <p:tav tm="100000">
                                          <p:val>
                                            <p:strVal val="#ppt_h"/>
                                          </p:val>
                                        </p:tav>
                                      </p:tavLst>
                                    </p:anim>
                                    <p:anim calcmode="lin" valueType="num">
                                      <p:cBhvr>
                                        <p:cTn id="37" dur="500" fill="hold"/>
                                        <p:tgtEl>
                                          <p:spTgt spid="67587">
                                            <p:txEl>
                                              <p:pRg st="4" end="4"/>
                                            </p:txEl>
                                          </p:spTgt>
                                        </p:tgtEl>
                                        <p:attrNameLst>
                                          <p:attrName>style.rotation</p:attrName>
                                        </p:attrNameLst>
                                      </p:cBhvr>
                                      <p:tavLst>
                                        <p:tav tm="0">
                                          <p:val>
                                            <p:fltVal val="360"/>
                                          </p:val>
                                        </p:tav>
                                        <p:tav tm="100000">
                                          <p:val>
                                            <p:fltVal val="0"/>
                                          </p:val>
                                        </p:tav>
                                      </p:tavLst>
                                    </p:anim>
                                    <p:animEffect transition="in" filter="fade">
                                      <p:cBhvr>
                                        <p:cTn id="38" dur="500"/>
                                        <p:tgtEl>
                                          <p:spTgt spid="67587">
                                            <p:txEl>
                                              <p:pRg st="4" end="4"/>
                                            </p:txEl>
                                          </p:spTgt>
                                        </p:tgtEl>
                                      </p:cBhvr>
                                    </p:animEffect>
                                  </p:childTnLst>
                                </p:cTn>
                              </p:par>
                            </p:childTnLst>
                          </p:cTn>
                        </p:par>
                        <p:par>
                          <p:cTn id="39" fill="hold">
                            <p:stCondLst>
                              <p:cond delay="2500"/>
                            </p:stCondLst>
                            <p:childTnLst>
                              <p:par>
                                <p:cTn id="40" presetID="49" presetClass="entr" presetSubtype="0" decel="100000" fill="hold" grpId="0" nodeType="afterEffect">
                                  <p:stCondLst>
                                    <p:cond delay="0"/>
                                  </p:stCondLst>
                                  <p:childTnLst>
                                    <p:set>
                                      <p:cBhvr>
                                        <p:cTn id="41" dur="1" fill="hold">
                                          <p:stCondLst>
                                            <p:cond delay="0"/>
                                          </p:stCondLst>
                                        </p:cTn>
                                        <p:tgtEl>
                                          <p:spTgt spid="67587">
                                            <p:txEl>
                                              <p:pRg st="5" end="5"/>
                                            </p:txEl>
                                          </p:spTgt>
                                        </p:tgtEl>
                                        <p:attrNameLst>
                                          <p:attrName>style.visibility</p:attrName>
                                        </p:attrNameLst>
                                      </p:cBhvr>
                                      <p:to>
                                        <p:strVal val="visible"/>
                                      </p:to>
                                    </p:set>
                                    <p:anim calcmode="lin" valueType="num">
                                      <p:cBhvr>
                                        <p:cTn id="42" dur="500" fill="hold"/>
                                        <p:tgtEl>
                                          <p:spTgt spid="67587">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67587">
                                            <p:txEl>
                                              <p:pRg st="5" end="5"/>
                                            </p:txEl>
                                          </p:spTgt>
                                        </p:tgtEl>
                                        <p:attrNameLst>
                                          <p:attrName>ppt_h</p:attrName>
                                        </p:attrNameLst>
                                      </p:cBhvr>
                                      <p:tavLst>
                                        <p:tav tm="0">
                                          <p:val>
                                            <p:fltVal val="0"/>
                                          </p:val>
                                        </p:tav>
                                        <p:tav tm="100000">
                                          <p:val>
                                            <p:strVal val="#ppt_h"/>
                                          </p:val>
                                        </p:tav>
                                      </p:tavLst>
                                    </p:anim>
                                    <p:anim calcmode="lin" valueType="num">
                                      <p:cBhvr>
                                        <p:cTn id="44" dur="500" fill="hold"/>
                                        <p:tgtEl>
                                          <p:spTgt spid="67587">
                                            <p:txEl>
                                              <p:pRg st="5" end="5"/>
                                            </p:txEl>
                                          </p:spTgt>
                                        </p:tgtEl>
                                        <p:attrNameLst>
                                          <p:attrName>style.rotation</p:attrName>
                                        </p:attrNameLst>
                                      </p:cBhvr>
                                      <p:tavLst>
                                        <p:tav tm="0">
                                          <p:val>
                                            <p:fltVal val="360"/>
                                          </p:val>
                                        </p:tav>
                                        <p:tav tm="100000">
                                          <p:val>
                                            <p:fltVal val="0"/>
                                          </p:val>
                                        </p:tav>
                                      </p:tavLst>
                                    </p:anim>
                                    <p:animEffect transition="in" filter="fade">
                                      <p:cBhvr>
                                        <p:cTn id="45" dur="500"/>
                                        <p:tgtEl>
                                          <p:spTgt spid="67587">
                                            <p:txEl>
                                              <p:pRg st="5" end="5"/>
                                            </p:txEl>
                                          </p:spTgt>
                                        </p:tgtEl>
                                      </p:cBhvr>
                                    </p:animEffect>
                                  </p:childTnLst>
                                </p:cTn>
                              </p:par>
                            </p:childTnLst>
                          </p:cTn>
                        </p:par>
                        <p:par>
                          <p:cTn id="46" fill="hold">
                            <p:stCondLst>
                              <p:cond delay="3000"/>
                            </p:stCondLst>
                            <p:childTnLst>
                              <p:par>
                                <p:cTn id="47" presetID="49" presetClass="entr" presetSubtype="0" decel="100000" fill="hold" grpId="0" nodeType="afterEffect">
                                  <p:stCondLst>
                                    <p:cond delay="0"/>
                                  </p:stCondLst>
                                  <p:childTnLst>
                                    <p:set>
                                      <p:cBhvr>
                                        <p:cTn id="48" dur="1" fill="hold">
                                          <p:stCondLst>
                                            <p:cond delay="0"/>
                                          </p:stCondLst>
                                        </p:cTn>
                                        <p:tgtEl>
                                          <p:spTgt spid="67587">
                                            <p:txEl>
                                              <p:pRg st="6" end="6"/>
                                            </p:txEl>
                                          </p:spTgt>
                                        </p:tgtEl>
                                        <p:attrNameLst>
                                          <p:attrName>style.visibility</p:attrName>
                                        </p:attrNameLst>
                                      </p:cBhvr>
                                      <p:to>
                                        <p:strVal val="visible"/>
                                      </p:to>
                                    </p:set>
                                    <p:anim calcmode="lin" valueType="num">
                                      <p:cBhvr>
                                        <p:cTn id="49" dur="500" fill="hold"/>
                                        <p:tgtEl>
                                          <p:spTgt spid="67587">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67587">
                                            <p:txEl>
                                              <p:pRg st="6" end="6"/>
                                            </p:txEl>
                                          </p:spTgt>
                                        </p:tgtEl>
                                        <p:attrNameLst>
                                          <p:attrName>ppt_h</p:attrName>
                                        </p:attrNameLst>
                                      </p:cBhvr>
                                      <p:tavLst>
                                        <p:tav tm="0">
                                          <p:val>
                                            <p:fltVal val="0"/>
                                          </p:val>
                                        </p:tav>
                                        <p:tav tm="100000">
                                          <p:val>
                                            <p:strVal val="#ppt_h"/>
                                          </p:val>
                                        </p:tav>
                                      </p:tavLst>
                                    </p:anim>
                                    <p:anim calcmode="lin" valueType="num">
                                      <p:cBhvr>
                                        <p:cTn id="51" dur="500" fill="hold"/>
                                        <p:tgtEl>
                                          <p:spTgt spid="67587">
                                            <p:txEl>
                                              <p:pRg st="6" end="6"/>
                                            </p:txEl>
                                          </p:spTgt>
                                        </p:tgtEl>
                                        <p:attrNameLst>
                                          <p:attrName>style.rotation</p:attrName>
                                        </p:attrNameLst>
                                      </p:cBhvr>
                                      <p:tavLst>
                                        <p:tav tm="0">
                                          <p:val>
                                            <p:fltVal val="360"/>
                                          </p:val>
                                        </p:tav>
                                        <p:tav tm="100000">
                                          <p:val>
                                            <p:fltVal val="0"/>
                                          </p:val>
                                        </p:tav>
                                      </p:tavLst>
                                    </p:anim>
                                    <p:animEffect transition="in" filter="fade">
                                      <p:cBhvr>
                                        <p:cTn id="52" dur="500"/>
                                        <p:tgtEl>
                                          <p:spTgt spid="67587">
                                            <p:txEl>
                                              <p:pRg st="6" end="6"/>
                                            </p:txEl>
                                          </p:spTgt>
                                        </p:tgtEl>
                                      </p:cBhvr>
                                    </p:animEffect>
                                  </p:childTnLst>
                                </p:cTn>
                              </p:par>
                            </p:childTnLst>
                          </p:cTn>
                        </p:par>
                        <p:par>
                          <p:cTn id="53" fill="hold">
                            <p:stCondLst>
                              <p:cond delay="3500"/>
                            </p:stCondLst>
                            <p:childTnLst>
                              <p:par>
                                <p:cTn id="54" presetID="49" presetClass="entr" presetSubtype="0" decel="100000" fill="hold" grpId="0" nodeType="afterEffect">
                                  <p:stCondLst>
                                    <p:cond delay="0"/>
                                  </p:stCondLst>
                                  <p:childTnLst>
                                    <p:set>
                                      <p:cBhvr>
                                        <p:cTn id="55" dur="1" fill="hold">
                                          <p:stCondLst>
                                            <p:cond delay="0"/>
                                          </p:stCondLst>
                                        </p:cTn>
                                        <p:tgtEl>
                                          <p:spTgt spid="67588">
                                            <p:txEl>
                                              <p:pRg st="0" end="0"/>
                                            </p:txEl>
                                          </p:spTgt>
                                        </p:tgtEl>
                                        <p:attrNameLst>
                                          <p:attrName>style.visibility</p:attrName>
                                        </p:attrNameLst>
                                      </p:cBhvr>
                                      <p:to>
                                        <p:strVal val="visible"/>
                                      </p:to>
                                    </p:set>
                                    <p:anim calcmode="lin" valueType="num">
                                      <p:cBhvr>
                                        <p:cTn id="56" dur="500" fill="hold"/>
                                        <p:tgtEl>
                                          <p:spTgt spid="67588">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67588">
                                            <p:txEl>
                                              <p:pRg st="0" end="0"/>
                                            </p:txEl>
                                          </p:spTgt>
                                        </p:tgtEl>
                                        <p:attrNameLst>
                                          <p:attrName>ppt_h</p:attrName>
                                        </p:attrNameLst>
                                      </p:cBhvr>
                                      <p:tavLst>
                                        <p:tav tm="0">
                                          <p:val>
                                            <p:fltVal val="0"/>
                                          </p:val>
                                        </p:tav>
                                        <p:tav tm="100000">
                                          <p:val>
                                            <p:strVal val="#ppt_h"/>
                                          </p:val>
                                        </p:tav>
                                      </p:tavLst>
                                    </p:anim>
                                    <p:anim calcmode="lin" valueType="num">
                                      <p:cBhvr>
                                        <p:cTn id="58" dur="500" fill="hold"/>
                                        <p:tgtEl>
                                          <p:spTgt spid="67588">
                                            <p:txEl>
                                              <p:pRg st="0" end="0"/>
                                            </p:txEl>
                                          </p:spTgt>
                                        </p:tgtEl>
                                        <p:attrNameLst>
                                          <p:attrName>style.rotation</p:attrName>
                                        </p:attrNameLst>
                                      </p:cBhvr>
                                      <p:tavLst>
                                        <p:tav tm="0">
                                          <p:val>
                                            <p:fltVal val="360"/>
                                          </p:val>
                                        </p:tav>
                                        <p:tav tm="100000">
                                          <p:val>
                                            <p:fltVal val="0"/>
                                          </p:val>
                                        </p:tav>
                                      </p:tavLst>
                                    </p:anim>
                                    <p:animEffect transition="in" filter="fade">
                                      <p:cBhvr>
                                        <p:cTn id="59" dur="500"/>
                                        <p:tgtEl>
                                          <p:spTgt spid="67588">
                                            <p:txEl>
                                              <p:pRg st="0" end="0"/>
                                            </p:txEl>
                                          </p:spTgt>
                                        </p:tgtEl>
                                      </p:cBhvr>
                                    </p:animEffect>
                                  </p:childTnLst>
                                </p:cTn>
                              </p:par>
                            </p:childTnLst>
                          </p:cTn>
                        </p:par>
                        <p:par>
                          <p:cTn id="60" fill="hold">
                            <p:stCondLst>
                              <p:cond delay="4000"/>
                            </p:stCondLst>
                            <p:childTnLst>
                              <p:par>
                                <p:cTn id="61" presetID="49" presetClass="entr" presetSubtype="0" decel="100000" fill="hold" grpId="0" nodeType="afterEffect">
                                  <p:stCondLst>
                                    <p:cond delay="0"/>
                                  </p:stCondLst>
                                  <p:childTnLst>
                                    <p:set>
                                      <p:cBhvr>
                                        <p:cTn id="62" dur="1" fill="hold">
                                          <p:stCondLst>
                                            <p:cond delay="0"/>
                                          </p:stCondLst>
                                        </p:cTn>
                                        <p:tgtEl>
                                          <p:spTgt spid="67588">
                                            <p:txEl>
                                              <p:pRg st="1" end="1"/>
                                            </p:txEl>
                                          </p:spTgt>
                                        </p:tgtEl>
                                        <p:attrNameLst>
                                          <p:attrName>style.visibility</p:attrName>
                                        </p:attrNameLst>
                                      </p:cBhvr>
                                      <p:to>
                                        <p:strVal val="visible"/>
                                      </p:to>
                                    </p:set>
                                    <p:anim calcmode="lin" valueType="num">
                                      <p:cBhvr>
                                        <p:cTn id="63" dur="500" fill="hold"/>
                                        <p:tgtEl>
                                          <p:spTgt spid="67588">
                                            <p:txEl>
                                              <p:pRg st="1" end="1"/>
                                            </p:txEl>
                                          </p:spTgt>
                                        </p:tgtEl>
                                        <p:attrNameLst>
                                          <p:attrName>ppt_w</p:attrName>
                                        </p:attrNameLst>
                                      </p:cBhvr>
                                      <p:tavLst>
                                        <p:tav tm="0">
                                          <p:val>
                                            <p:fltVal val="0"/>
                                          </p:val>
                                        </p:tav>
                                        <p:tav tm="100000">
                                          <p:val>
                                            <p:strVal val="#ppt_w"/>
                                          </p:val>
                                        </p:tav>
                                      </p:tavLst>
                                    </p:anim>
                                    <p:anim calcmode="lin" valueType="num">
                                      <p:cBhvr>
                                        <p:cTn id="64" dur="500" fill="hold"/>
                                        <p:tgtEl>
                                          <p:spTgt spid="67588">
                                            <p:txEl>
                                              <p:pRg st="1" end="1"/>
                                            </p:txEl>
                                          </p:spTgt>
                                        </p:tgtEl>
                                        <p:attrNameLst>
                                          <p:attrName>ppt_h</p:attrName>
                                        </p:attrNameLst>
                                      </p:cBhvr>
                                      <p:tavLst>
                                        <p:tav tm="0">
                                          <p:val>
                                            <p:fltVal val="0"/>
                                          </p:val>
                                        </p:tav>
                                        <p:tav tm="100000">
                                          <p:val>
                                            <p:strVal val="#ppt_h"/>
                                          </p:val>
                                        </p:tav>
                                      </p:tavLst>
                                    </p:anim>
                                    <p:anim calcmode="lin" valueType="num">
                                      <p:cBhvr>
                                        <p:cTn id="65" dur="500" fill="hold"/>
                                        <p:tgtEl>
                                          <p:spTgt spid="67588">
                                            <p:txEl>
                                              <p:pRg st="1" end="1"/>
                                            </p:txEl>
                                          </p:spTgt>
                                        </p:tgtEl>
                                        <p:attrNameLst>
                                          <p:attrName>style.rotation</p:attrName>
                                        </p:attrNameLst>
                                      </p:cBhvr>
                                      <p:tavLst>
                                        <p:tav tm="0">
                                          <p:val>
                                            <p:fltVal val="360"/>
                                          </p:val>
                                        </p:tav>
                                        <p:tav tm="100000">
                                          <p:val>
                                            <p:fltVal val="0"/>
                                          </p:val>
                                        </p:tav>
                                      </p:tavLst>
                                    </p:anim>
                                    <p:animEffect transition="in" filter="fade">
                                      <p:cBhvr>
                                        <p:cTn id="66" dur="500"/>
                                        <p:tgtEl>
                                          <p:spTgt spid="67588">
                                            <p:txEl>
                                              <p:pRg st="1" end="1"/>
                                            </p:txEl>
                                          </p:spTgt>
                                        </p:tgtEl>
                                      </p:cBhvr>
                                    </p:animEffect>
                                  </p:childTnLst>
                                </p:cTn>
                              </p:par>
                            </p:childTnLst>
                          </p:cTn>
                        </p:par>
                        <p:par>
                          <p:cTn id="67" fill="hold">
                            <p:stCondLst>
                              <p:cond delay="4500"/>
                            </p:stCondLst>
                            <p:childTnLst>
                              <p:par>
                                <p:cTn id="68" presetID="49" presetClass="entr" presetSubtype="0" decel="100000" fill="hold" grpId="0" nodeType="afterEffect">
                                  <p:stCondLst>
                                    <p:cond delay="0"/>
                                  </p:stCondLst>
                                  <p:childTnLst>
                                    <p:set>
                                      <p:cBhvr>
                                        <p:cTn id="69" dur="1" fill="hold">
                                          <p:stCondLst>
                                            <p:cond delay="0"/>
                                          </p:stCondLst>
                                        </p:cTn>
                                        <p:tgtEl>
                                          <p:spTgt spid="67588">
                                            <p:txEl>
                                              <p:pRg st="2" end="2"/>
                                            </p:txEl>
                                          </p:spTgt>
                                        </p:tgtEl>
                                        <p:attrNameLst>
                                          <p:attrName>style.visibility</p:attrName>
                                        </p:attrNameLst>
                                      </p:cBhvr>
                                      <p:to>
                                        <p:strVal val="visible"/>
                                      </p:to>
                                    </p:set>
                                    <p:anim calcmode="lin" valueType="num">
                                      <p:cBhvr>
                                        <p:cTn id="70" dur="500" fill="hold"/>
                                        <p:tgtEl>
                                          <p:spTgt spid="67588">
                                            <p:txEl>
                                              <p:pRg st="2" end="2"/>
                                            </p:txEl>
                                          </p:spTgt>
                                        </p:tgtEl>
                                        <p:attrNameLst>
                                          <p:attrName>ppt_w</p:attrName>
                                        </p:attrNameLst>
                                      </p:cBhvr>
                                      <p:tavLst>
                                        <p:tav tm="0">
                                          <p:val>
                                            <p:fltVal val="0"/>
                                          </p:val>
                                        </p:tav>
                                        <p:tav tm="100000">
                                          <p:val>
                                            <p:strVal val="#ppt_w"/>
                                          </p:val>
                                        </p:tav>
                                      </p:tavLst>
                                    </p:anim>
                                    <p:anim calcmode="lin" valueType="num">
                                      <p:cBhvr>
                                        <p:cTn id="71" dur="500" fill="hold"/>
                                        <p:tgtEl>
                                          <p:spTgt spid="67588">
                                            <p:txEl>
                                              <p:pRg st="2" end="2"/>
                                            </p:txEl>
                                          </p:spTgt>
                                        </p:tgtEl>
                                        <p:attrNameLst>
                                          <p:attrName>ppt_h</p:attrName>
                                        </p:attrNameLst>
                                      </p:cBhvr>
                                      <p:tavLst>
                                        <p:tav tm="0">
                                          <p:val>
                                            <p:fltVal val="0"/>
                                          </p:val>
                                        </p:tav>
                                        <p:tav tm="100000">
                                          <p:val>
                                            <p:strVal val="#ppt_h"/>
                                          </p:val>
                                        </p:tav>
                                      </p:tavLst>
                                    </p:anim>
                                    <p:anim calcmode="lin" valueType="num">
                                      <p:cBhvr>
                                        <p:cTn id="72" dur="500" fill="hold"/>
                                        <p:tgtEl>
                                          <p:spTgt spid="67588">
                                            <p:txEl>
                                              <p:pRg st="2" end="2"/>
                                            </p:txEl>
                                          </p:spTgt>
                                        </p:tgtEl>
                                        <p:attrNameLst>
                                          <p:attrName>style.rotation</p:attrName>
                                        </p:attrNameLst>
                                      </p:cBhvr>
                                      <p:tavLst>
                                        <p:tav tm="0">
                                          <p:val>
                                            <p:fltVal val="360"/>
                                          </p:val>
                                        </p:tav>
                                        <p:tav tm="100000">
                                          <p:val>
                                            <p:fltVal val="0"/>
                                          </p:val>
                                        </p:tav>
                                      </p:tavLst>
                                    </p:anim>
                                    <p:animEffect transition="in" filter="fade">
                                      <p:cBhvr>
                                        <p:cTn id="73" dur="500"/>
                                        <p:tgtEl>
                                          <p:spTgt spid="67588">
                                            <p:txEl>
                                              <p:pRg st="2" end="2"/>
                                            </p:txEl>
                                          </p:spTgt>
                                        </p:tgtEl>
                                      </p:cBhvr>
                                    </p:animEffect>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67588">
                                            <p:txEl>
                                              <p:pRg st="3" end="3"/>
                                            </p:txEl>
                                          </p:spTgt>
                                        </p:tgtEl>
                                        <p:attrNameLst>
                                          <p:attrName>style.visibility</p:attrName>
                                        </p:attrNameLst>
                                      </p:cBhvr>
                                      <p:to>
                                        <p:strVal val="visible"/>
                                      </p:to>
                                    </p:set>
                                    <p:anim calcmode="lin" valueType="num">
                                      <p:cBhvr>
                                        <p:cTn id="77" dur="500" fill="hold"/>
                                        <p:tgtEl>
                                          <p:spTgt spid="67588">
                                            <p:txEl>
                                              <p:pRg st="3" end="3"/>
                                            </p:txEl>
                                          </p:spTgt>
                                        </p:tgtEl>
                                        <p:attrNameLst>
                                          <p:attrName>ppt_w</p:attrName>
                                        </p:attrNameLst>
                                      </p:cBhvr>
                                      <p:tavLst>
                                        <p:tav tm="0">
                                          <p:val>
                                            <p:fltVal val="0"/>
                                          </p:val>
                                        </p:tav>
                                        <p:tav tm="100000">
                                          <p:val>
                                            <p:strVal val="#ppt_w"/>
                                          </p:val>
                                        </p:tav>
                                      </p:tavLst>
                                    </p:anim>
                                    <p:anim calcmode="lin" valueType="num">
                                      <p:cBhvr>
                                        <p:cTn id="78" dur="500" fill="hold"/>
                                        <p:tgtEl>
                                          <p:spTgt spid="67588">
                                            <p:txEl>
                                              <p:pRg st="3" end="3"/>
                                            </p:txEl>
                                          </p:spTgt>
                                        </p:tgtEl>
                                        <p:attrNameLst>
                                          <p:attrName>ppt_h</p:attrName>
                                        </p:attrNameLst>
                                      </p:cBhvr>
                                      <p:tavLst>
                                        <p:tav tm="0">
                                          <p:val>
                                            <p:fltVal val="0"/>
                                          </p:val>
                                        </p:tav>
                                        <p:tav tm="100000">
                                          <p:val>
                                            <p:strVal val="#ppt_h"/>
                                          </p:val>
                                        </p:tav>
                                      </p:tavLst>
                                    </p:anim>
                                    <p:anim calcmode="lin" valueType="num">
                                      <p:cBhvr>
                                        <p:cTn id="79" dur="500" fill="hold"/>
                                        <p:tgtEl>
                                          <p:spTgt spid="67588">
                                            <p:txEl>
                                              <p:pRg st="3" end="3"/>
                                            </p:txEl>
                                          </p:spTgt>
                                        </p:tgtEl>
                                        <p:attrNameLst>
                                          <p:attrName>style.rotation</p:attrName>
                                        </p:attrNameLst>
                                      </p:cBhvr>
                                      <p:tavLst>
                                        <p:tav tm="0">
                                          <p:val>
                                            <p:fltVal val="360"/>
                                          </p:val>
                                        </p:tav>
                                        <p:tav tm="100000">
                                          <p:val>
                                            <p:fltVal val="0"/>
                                          </p:val>
                                        </p:tav>
                                      </p:tavLst>
                                    </p:anim>
                                    <p:animEffect transition="in" filter="fade">
                                      <p:cBhvr>
                                        <p:cTn id="80" dur="500"/>
                                        <p:tgtEl>
                                          <p:spTgt spid="67588">
                                            <p:txEl>
                                              <p:pRg st="3" end="3"/>
                                            </p:txEl>
                                          </p:spTgt>
                                        </p:tgtEl>
                                      </p:cBhvr>
                                    </p:animEffect>
                                  </p:childTnLst>
                                </p:cTn>
                              </p:par>
                            </p:childTnLst>
                          </p:cTn>
                        </p:par>
                        <p:par>
                          <p:cTn id="81" fill="hold">
                            <p:stCondLst>
                              <p:cond delay="5500"/>
                            </p:stCondLst>
                            <p:childTnLst>
                              <p:par>
                                <p:cTn id="82" presetID="49" presetClass="entr" presetSubtype="0" decel="100000" fill="hold" grpId="0" nodeType="afterEffect">
                                  <p:stCondLst>
                                    <p:cond delay="0"/>
                                  </p:stCondLst>
                                  <p:childTnLst>
                                    <p:set>
                                      <p:cBhvr>
                                        <p:cTn id="83" dur="1" fill="hold">
                                          <p:stCondLst>
                                            <p:cond delay="0"/>
                                          </p:stCondLst>
                                        </p:cTn>
                                        <p:tgtEl>
                                          <p:spTgt spid="67588">
                                            <p:txEl>
                                              <p:pRg st="4" end="4"/>
                                            </p:txEl>
                                          </p:spTgt>
                                        </p:tgtEl>
                                        <p:attrNameLst>
                                          <p:attrName>style.visibility</p:attrName>
                                        </p:attrNameLst>
                                      </p:cBhvr>
                                      <p:to>
                                        <p:strVal val="visible"/>
                                      </p:to>
                                    </p:set>
                                    <p:anim calcmode="lin" valueType="num">
                                      <p:cBhvr>
                                        <p:cTn id="84" dur="500" fill="hold"/>
                                        <p:tgtEl>
                                          <p:spTgt spid="67588">
                                            <p:txEl>
                                              <p:pRg st="4" end="4"/>
                                            </p:txEl>
                                          </p:spTgt>
                                        </p:tgtEl>
                                        <p:attrNameLst>
                                          <p:attrName>ppt_w</p:attrName>
                                        </p:attrNameLst>
                                      </p:cBhvr>
                                      <p:tavLst>
                                        <p:tav tm="0">
                                          <p:val>
                                            <p:fltVal val="0"/>
                                          </p:val>
                                        </p:tav>
                                        <p:tav tm="100000">
                                          <p:val>
                                            <p:strVal val="#ppt_w"/>
                                          </p:val>
                                        </p:tav>
                                      </p:tavLst>
                                    </p:anim>
                                    <p:anim calcmode="lin" valueType="num">
                                      <p:cBhvr>
                                        <p:cTn id="85" dur="500" fill="hold"/>
                                        <p:tgtEl>
                                          <p:spTgt spid="67588">
                                            <p:txEl>
                                              <p:pRg st="4" end="4"/>
                                            </p:txEl>
                                          </p:spTgt>
                                        </p:tgtEl>
                                        <p:attrNameLst>
                                          <p:attrName>ppt_h</p:attrName>
                                        </p:attrNameLst>
                                      </p:cBhvr>
                                      <p:tavLst>
                                        <p:tav tm="0">
                                          <p:val>
                                            <p:fltVal val="0"/>
                                          </p:val>
                                        </p:tav>
                                        <p:tav tm="100000">
                                          <p:val>
                                            <p:strVal val="#ppt_h"/>
                                          </p:val>
                                        </p:tav>
                                      </p:tavLst>
                                    </p:anim>
                                    <p:anim calcmode="lin" valueType="num">
                                      <p:cBhvr>
                                        <p:cTn id="86" dur="500" fill="hold"/>
                                        <p:tgtEl>
                                          <p:spTgt spid="67588">
                                            <p:txEl>
                                              <p:pRg st="4" end="4"/>
                                            </p:txEl>
                                          </p:spTgt>
                                        </p:tgtEl>
                                        <p:attrNameLst>
                                          <p:attrName>style.rotation</p:attrName>
                                        </p:attrNameLst>
                                      </p:cBhvr>
                                      <p:tavLst>
                                        <p:tav tm="0">
                                          <p:val>
                                            <p:fltVal val="360"/>
                                          </p:val>
                                        </p:tav>
                                        <p:tav tm="100000">
                                          <p:val>
                                            <p:fltVal val="0"/>
                                          </p:val>
                                        </p:tav>
                                      </p:tavLst>
                                    </p:anim>
                                    <p:animEffect transition="in" filter="fade">
                                      <p:cBhvr>
                                        <p:cTn id="87" dur="500"/>
                                        <p:tgtEl>
                                          <p:spTgt spid="675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P spid="6758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6A07C9A4-A24F-4A8A-8C28-F1E33A7DCE1E}" type="slidenum">
              <a:rPr lang="en-US"/>
              <a:pPr/>
              <a:t>20</a:t>
            </a:fld>
            <a:endParaRPr lang="en-US"/>
          </a:p>
        </p:txBody>
      </p:sp>
      <p:sp>
        <p:nvSpPr>
          <p:cNvPr id="86018" name="Rectangle 2"/>
          <p:cNvSpPr>
            <a:spLocks noGrp="1" noChangeArrowheads="1"/>
          </p:cNvSpPr>
          <p:nvPr>
            <p:ph type="title"/>
          </p:nvPr>
        </p:nvSpPr>
        <p:spPr/>
        <p:txBody>
          <a:bodyPr>
            <a:normAutofit fontScale="90000"/>
          </a:bodyPr>
          <a:lstStyle/>
          <a:p>
            <a:r>
              <a:rPr lang="en-US" sz="4000"/>
              <a:t>Handling Errors in the </a:t>
            </a:r>
            <a:br>
              <a:rPr lang="en-US" sz="4000"/>
            </a:br>
            <a:r>
              <a:rPr lang="en-US" sz="4000"/>
              <a:t>Boot Process</a:t>
            </a:r>
          </a:p>
        </p:txBody>
      </p:sp>
      <p:sp>
        <p:nvSpPr>
          <p:cNvPr id="86019" name="Rectangle 3"/>
          <p:cNvSpPr>
            <a:spLocks noGrp="1" noChangeArrowheads="1"/>
          </p:cNvSpPr>
          <p:nvPr>
            <p:ph type="body" idx="1"/>
          </p:nvPr>
        </p:nvSpPr>
        <p:spPr>
          <a:xfrm>
            <a:off x="457200" y="1600200"/>
            <a:ext cx="4419600" cy="4525963"/>
          </a:xfrm>
        </p:spPr>
        <p:txBody>
          <a:bodyPr/>
          <a:lstStyle/>
          <a:p>
            <a:pPr>
              <a:lnSpc>
                <a:spcPct val="80000"/>
              </a:lnSpc>
            </a:pPr>
            <a:r>
              <a:rPr lang="en-US" sz="2400"/>
              <a:t>Non-system disk or disk error</a:t>
            </a:r>
          </a:p>
          <a:p>
            <a:pPr lvl="1">
              <a:lnSpc>
                <a:spcPct val="80000"/>
              </a:lnSpc>
            </a:pPr>
            <a:r>
              <a:rPr lang="en-US" sz="2000"/>
              <a:t>Remove the floppy from the drive and press any key</a:t>
            </a:r>
          </a:p>
          <a:p>
            <a:pPr>
              <a:lnSpc>
                <a:spcPct val="80000"/>
              </a:lnSpc>
            </a:pPr>
            <a:r>
              <a:rPr lang="en-US" sz="2400"/>
              <a:t>POST errors</a:t>
            </a:r>
          </a:p>
          <a:p>
            <a:pPr lvl="1">
              <a:lnSpc>
                <a:spcPct val="80000"/>
              </a:lnSpc>
            </a:pPr>
            <a:r>
              <a:rPr lang="en-US" sz="2000"/>
              <a:t>Single beep: Everything is loading properly</a:t>
            </a:r>
          </a:p>
          <a:p>
            <a:pPr lvl="1">
              <a:lnSpc>
                <a:spcPct val="80000"/>
              </a:lnSpc>
            </a:pPr>
            <a:r>
              <a:rPr lang="en-US" sz="2000"/>
              <a:t>Series of beeps: Hardware problem</a:t>
            </a:r>
          </a:p>
          <a:p>
            <a:pPr>
              <a:lnSpc>
                <a:spcPct val="80000"/>
              </a:lnSpc>
            </a:pPr>
            <a:r>
              <a:rPr lang="en-US" sz="2400"/>
              <a:t>Safe mode</a:t>
            </a:r>
          </a:p>
          <a:p>
            <a:pPr lvl="1">
              <a:lnSpc>
                <a:spcPct val="80000"/>
              </a:lnSpc>
            </a:pPr>
            <a:r>
              <a:rPr lang="en-US" sz="2000"/>
              <a:t>Windows does not boot properly</a:t>
            </a:r>
          </a:p>
          <a:p>
            <a:pPr lvl="1">
              <a:lnSpc>
                <a:spcPct val="80000"/>
              </a:lnSpc>
            </a:pPr>
            <a:r>
              <a:rPr lang="en-US" sz="2000"/>
              <a:t>Uninstall any new devices or software</a:t>
            </a:r>
          </a:p>
        </p:txBody>
      </p:sp>
      <p:pic>
        <p:nvPicPr>
          <p:cNvPr id="86022" name="Picture 6" descr="AAFOAVB0"/>
          <p:cNvPicPr>
            <a:picLocks noChangeAspect="1" noChangeArrowheads="1"/>
          </p:cNvPicPr>
          <p:nvPr/>
        </p:nvPicPr>
        <p:blipFill>
          <a:blip r:embed="rId3"/>
          <a:srcRect/>
          <a:stretch>
            <a:fillRect/>
          </a:stretch>
        </p:blipFill>
        <p:spPr bwMode="auto">
          <a:xfrm>
            <a:off x="4953000" y="2133600"/>
            <a:ext cx="3657600" cy="2743200"/>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ate Placeholder 4"/>
          <p:cNvSpPr>
            <a:spLocks noGrp="1"/>
          </p:cNvSpPr>
          <p:nvPr>
            <p:ph type="dt" sz="half" idx="11"/>
          </p:nvPr>
        </p:nvSpPr>
        <p:spPr/>
        <p:txBody>
          <a:bodyPr/>
          <a:lstStyle/>
          <a:p>
            <a:r>
              <a:rPr lang="en-US"/>
              <a:t>© 2007 Prentice-Hall, Inc.</a:t>
            </a:r>
          </a:p>
          <a:p>
            <a:endParaRPr lang="en-US"/>
          </a:p>
        </p:txBody>
      </p:sp>
      <p:sp>
        <p:nvSpPr>
          <p:cNvPr id="45" name="Slide Number Placeholder 5"/>
          <p:cNvSpPr>
            <a:spLocks noGrp="1"/>
          </p:cNvSpPr>
          <p:nvPr>
            <p:ph type="sldNum" sz="quarter" idx="12"/>
          </p:nvPr>
        </p:nvSpPr>
        <p:spPr/>
        <p:txBody>
          <a:bodyPr/>
          <a:lstStyle/>
          <a:p>
            <a:fld id="{CAA657CD-B4E5-4C13-868D-DBC951B7B380}" type="slidenum">
              <a:rPr lang="en-US"/>
              <a:pPr/>
              <a:t>21</a:t>
            </a:fld>
            <a:endParaRPr lang="en-US"/>
          </a:p>
        </p:txBody>
      </p:sp>
      <p:sp>
        <p:nvSpPr>
          <p:cNvPr id="87044" name="Rectangle 4"/>
          <p:cNvSpPr>
            <a:spLocks noGrp="1" noChangeArrowheads="1"/>
          </p:cNvSpPr>
          <p:nvPr>
            <p:ph type="title"/>
          </p:nvPr>
        </p:nvSpPr>
        <p:spPr/>
        <p:txBody>
          <a:bodyPr/>
          <a:lstStyle/>
          <a:p>
            <a:r>
              <a:rPr lang="en-US"/>
              <a:t>The Desktop</a:t>
            </a:r>
          </a:p>
        </p:txBody>
      </p:sp>
      <p:sp>
        <p:nvSpPr>
          <p:cNvPr id="87045" name="Rectangle 5"/>
          <p:cNvSpPr>
            <a:spLocks noGrp="1" noChangeArrowheads="1"/>
          </p:cNvSpPr>
          <p:nvPr>
            <p:ph type="body" idx="1"/>
          </p:nvPr>
        </p:nvSpPr>
        <p:spPr>
          <a:xfrm>
            <a:off x="2584450" y="1568450"/>
            <a:ext cx="3775075" cy="4525963"/>
          </a:xfrm>
        </p:spPr>
        <p:txBody>
          <a:bodyPr>
            <a:normAutofit lnSpcReduction="10000"/>
          </a:bodyPr>
          <a:lstStyle/>
          <a:p>
            <a:r>
              <a:rPr lang="en-US"/>
              <a:t>Desktop features:</a:t>
            </a:r>
          </a:p>
          <a:p>
            <a:pPr lvl="1"/>
            <a:r>
              <a:rPr lang="en-US"/>
              <a:t>Shortcut icons</a:t>
            </a:r>
          </a:p>
          <a:p>
            <a:pPr lvl="1"/>
            <a:r>
              <a:rPr lang="en-US"/>
              <a:t>My Documents</a:t>
            </a:r>
          </a:p>
          <a:p>
            <a:pPr lvl="1"/>
            <a:r>
              <a:rPr lang="en-US"/>
              <a:t>Start button</a:t>
            </a:r>
          </a:p>
          <a:p>
            <a:pPr lvl="1"/>
            <a:r>
              <a:rPr lang="en-US"/>
              <a:t>Quick launch</a:t>
            </a:r>
          </a:p>
          <a:p>
            <a:pPr lvl="1"/>
            <a:r>
              <a:rPr lang="en-US"/>
              <a:t>Open programs</a:t>
            </a:r>
          </a:p>
          <a:p>
            <a:pPr lvl="1"/>
            <a:r>
              <a:rPr lang="en-US"/>
              <a:t>Taskbar</a:t>
            </a:r>
          </a:p>
          <a:p>
            <a:pPr lvl="1"/>
            <a:r>
              <a:rPr lang="en-US"/>
              <a:t>System tray</a:t>
            </a:r>
          </a:p>
          <a:p>
            <a:pPr lvl="1"/>
            <a:r>
              <a:rPr lang="en-US"/>
              <a:t>toolbar</a:t>
            </a:r>
          </a:p>
          <a:p>
            <a:endParaRPr lang="en-US"/>
          </a:p>
        </p:txBody>
      </p:sp>
      <p:pic>
        <p:nvPicPr>
          <p:cNvPr id="87046" name="Picture 6"/>
          <p:cNvPicPr>
            <a:picLocks noChangeAspect="1" noChangeArrowheads="1"/>
          </p:cNvPicPr>
          <p:nvPr/>
        </p:nvPicPr>
        <p:blipFill>
          <a:blip r:embed="rId3"/>
          <a:srcRect/>
          <a:stretch>
            <a:fillRect/>
          </a:stretch>
        </p:blipFill>
        <p:spPr bwMode="auto">
          <a:xfrm>
            <a:off x="665163" y="1216025"/>
            <a:ext cx="7921625" cy="5097463"/>
          </a:xfrm>
          <a:prstGeom prst="rect">
            <a:avLst/>
          </a:prstGeom>
          <a:noFill/>
          <a:ln w="22225">
            <a:solidFill>
              <a:schemeClr val="bg1"/>
            </a:solidFill>
            <a:miter lim="800000"/>
            <a:headEnd/>
            <a:tailEnd/>
          </a:ln>
          <a:effectLst/>
        </p:spPr>
      </p:pic>
      <p:sp>
        <p:nvSpPr>
          <p:cNvPr id="87047" name="Text Box 7"/>
          <p:cNvSpPr txBox="1">
            <a:spLocks noChangeArrowheads="1"/>
          </p:cNvSpPr>
          <p:nvPr/>
        </p:nvSpPr>
        <p:spPr bwMode="auto">
          <a:xfrm>
            <a:off x="2460625" y="2940050"/>
            <a:ext cx="2133600" cy="336550"/>
          </a:xfrm>
          <a:prstGeom prst="rect">
            <a:avLst/>
          </a:prstGeom>
          <a:solidFill>
            <a:schemeClr val="bg1"/>
          </a:solidFill>
          <a:ln w="9525">
            <a:noFill/>
            <a:miter lim="800000"/>
            <a:headEnd/>
            <a:tailEnd/>
          </a:ln>
          <a:effectLst/>
        </p:spPr>
        <p:txBody>
          <a:bodyPr>
            <a:spAutoFit/>
          </a:bodyPr>
          <a:lstStyle/>
          <a:p>
            <a:pPr algn="l">
              <a:spcBef>
                <a:spcPct val="50000"/>
              </a:spcBef>
            </a:pPr>
            <a:r>
              <a:rPr lang="en-US" sz="1600" b="1">
                <a:solidFill>
                  <a:schemeClr val="tx1"/>
                </a:solidFill>
              </a:rPr>
              <a:t>SHORT CUT ICONS</a:t>
            </a:r>
          </a:p>
        </p:txBody>
      </p:sp>
      <p:sp>
        <p:nvSpPr>
          <p:cNvPr id="87048" name="Text Box 8"/>
          <p:cNvSpPr txBox="1">
            <a:spLocks noChangeArrowheads="1"/>
          </p:cNvSpPr>
          <p:nvPr/>
        </p:nvSpPr>
        <p:spPr bwMode="auto">
          <a:xfrm>
            <a:off x="4876800" y="1828800"/>
            <a:ext cx="2286000" cy="366713"/>
          </a:xfrm>
          <a:prstGeom prst="rect">
            <a:avLst/>
          </a:prstGeom>
          <a:noFill/>
          <a:ln w="9525">
            <a:noFill/>
            <a:miter lim="800000"/>
            <a:headEnd/>
            <a:tailEnd/>
          </a:ln>
          <a:effectLst/>
        </p:spPr>
        <p:txBody>
          <a:bodyPr>
            <a:spAutoFit/>
          </a:bodyPr>
          <a:lstStyle/>
          <a:p>
            <a:pPr algn="l">
              <a:spcBef>
                <a:spcPct val="50000"/>
              </a:spcBef>
            </a:pPr>
            <a:endParaRPr lang="en-US" sz="1800">
              <a:solidFill>
                <a:schemeClr val="tx1"/>
              </a:solidFill>
            </a:endParaRPr>
          </a:p>
        </p:txBody>
      </p:sp>
      <p:sp>
        <p:nvSpPr>
          <p:cNvPr id="87049" name="Line 9"/>
          <p:cNvSpPr>
            <a:spLocks noChangeShapeType="1"/>
          </p:cNvSpPr>
          <p:nvPr/>
        </p:nvSpPr>
        <p:spPr bwMode="auto">
          <a:xfrm>
            <a:off x="1684338" y="3076575"/>
            <a:ext cx="228600" cy="0"/>
          </a:xfrm>
          <a:prstGeom prst="line">
            <a:avLst/>
          </a:prstGeom>
          <a:noFill/>
          <a:ln w="22225">
            <a:solidFill>
              <a:schemeClr val="bg1"/>
            </a:solidFill>
            <a:round/>
            <a:headEnd/>
            <a:tailEnd/>
          </a:ln>
          <a:effectLst/>
        </p:spPr>
        <p:txBody>
          <a:bodyPr/>
          <a:lstStyle/>
          <a:p>
            <a:endParaRPr lang="en-US"/>
          </a:p>
        </p:txBody>
      </p:sp>
      <p:sp>
        <p:nvSpPr>
          <p:cNvPr id="87050" name="Rectangle 10"/>
          <p:cNvSpPr>
            <a:spLocks noChangeArrowheads="1"/>
          </p:cNvSpPr>
          <p:nvPr/>
        </p:nvSpPr>
        <p:spPr bwMode="auto">
          <a:xfrm>
            <a:off x="1925638" y="2862263"/>
            <a:ext cx="457200" cy="457200"/>
          </a:xfrm>
          <a:prstGeom prst="rect">
            <a:avLst/>
          </a:prstGeom>
          <a:solidFill>
            <a:schemeClr val="bg1"/>
          </a:solidFill>
          <a:ln w="9525">
            <a:solidFill>
              <a:schemeClr val="tx1"/>
            </a:solidFill>
            <a:miter lim="800000"/>
            <a:headEnd/>
            <a:tailEnd/>
          </a:ln>
          <a:effectLst/>
        </p:spPr>
        <p:txBody>
          <a:bodyPr wrap="none" anchor="ctr"/>
          <a:lstStyle/>
          <a:p>
            <a:r>
              <a:rPr lang="en-US" sz="2800" b="1">
                <a:solidFill>
                  <a:schemeClr val="tx1"/>
                </a:solidFill>
              </a:rPr>
              <a:t>A</a:t>
            </a:r>
          </a:p>
        </p:txBody>
      </p:sp>
      <p:sp>
        <p:nvSpPr>
          <p:cNvPr id="87051" name="Rectangle 11"/>
          <p:cNvSpPr>
            <a:spLocks noChangeArrowheads="1"/>
          </p:cNvSpPr>
          <p:nvPr/>
        </p:nvSpPr>
        <p:spPr bwMode="auto">
          <a:xfrm>
            <a:off x="1828800" y="1219200"/>
            <a:ext cx="457200" cy="457200"/>
          </a:xfrm>
          <a:prstGeom prst="rect">
            <a:avLst/>
          </a:prstGeom>
          <a:solidFill>
            <a:schemeClr val="bg1"/>
          </a:solidFill>
          <a:ln w="9525">
            <a:solidFill>
              <a:schemeClr val="tx1"/>
            </a:solidFill>
            <a:miter lim="800000"/>
            <a:headEnd/>
            <a:tailEnd/>
          </a:ln>
          <a:effectLst/>
        </p:spPr>
        <p:txBody>
          <a:bodyPr wrap="none" anchor="ctr"/>
          <a:lstStyle/>
          <a:p>
            <a:r>
              <a:rPr lang="en-US" sz="2800" b="1">
                <a:solidFill>
                  <a:schemeClr val="tx1"/>
                </a:solidFill>
              </a:rPr>
              <a:t>B</a:t>
            </a:r>
          </a:p>
        </p:txBody>
      </p:sp>
      <p:sp>
        <p:nvSpPr>
          <p:cNvPr id="87052" name="Rectangle 12"/>
          <p:cNvSpPr>
            <a:spLocks noChangeArrowheads="1"/>
          </p:cNvSpPr>
          <p:nvPr/>
        </p:nvSpPr>
        <p:spPr bwMode="auto">
          <a:xfrm>
            <a:off x="1828800" y="1905000"/>
            <a:ext cx="457200" cy="457200"/>
          </a:xfrm>
          <a:prstGeom prst="rect">
            <a:avLst/>
          </a:prstGeom>
          <a:solidFill>
            <a:schemeClr val="bg1"/>
          </a:solidFill>
          <a:ln w="9525">
            <a:solidFill>
              <a:schemeClr val="tx1"/>
            </a:solidFill>
            <a:miter lim="800000"/>
            <a:headEnd/>
            <a:tailEnd/>
          </a:ln>
          <a:effectLst/>
        </p:spPr>
        <p:txBody>
          <a:bodyPr wrap="none" anchor="ctr"/>
          <a:lstStyle/>
          <a:p>
            <a:r>
              <a:rPr lang="en-US" sz="2800" b="1">
                <a:solidFill>
                  <a:schemeClr val="tx1"/>
                </a:solidFill>
              </a:rPr>
              <a:t>C</a:t>
            </a:r>
          </a:p>
        </p:txBody>
      </p:sp>
      <p:sp>
        <p:nvSpPr>
          <p:cNvPr id="87053" name="Rectangle 13"/>
          <p:cNvSpPr>
            <a:spLocks noChangeArrowheads="1"/>
          </p:cNvSpPr>
          <p:nvPr/>
        </p:nvSpPr>
        <p:spPr bwMode="auto">
          <a:xfrm>
            <a:off x="768350" y="5040313"/>
            <a:ext cx="457200" cy="457200"/>
          </a:xfrm>
          <a:prstGeom prst="rect">
            <a:avLst/>
          </a:prstGeom>
          <a:solidFill>
            <a:schemeClr val="bg1"/>
          </a:solidFill>
          <a:ln w="9525">
            <a:solidFill>
              <a:schemeClr val="tx1"/>
            </a:solidFill>
            <a:miter lim="800000"/>
            <a:headEnd/>
            <a:tailEnd/>
          </a:ln>
          <a:effectLst/>
        </p:spPr>
        <p:txBody>
          <a:bodyPr wrap="none" anchor="ctr"/>
          <a:lstStyle/>
          <a:p>
            <a:r>
              <a:rPr lang="en-US" sz="2800" b="1">
                <a:solidFill>
                  <a:schemeClr val="tx1"/>
                </a:solidFill>
              </a:rPr>
              <a:t>D</a:t>
            </a:r>
          </a:p>
        </p:txBody>
      </p:sp>
      <p:sp>
        <p:nvSpPr>
          <p:cNvPr id="87054" name="Rectangle 14"/>
          <p:cNvSpPr>
            <a:spLocks noChangeArrowheads="1"/>
          </p:cNvSpPr>
          <p:nvPr/>
        </p:nvSpPr>
        <p:spPr bwMode="auto">
          <a:xfrm>
            <a:off x="1316038" y="5602288"/>
            <a:ext cx="457200" cy="457200"/>
          </a:xfrm>
          <a:prstGeom prst="rect">
            <a:avLst/>
          </a:prstGeom>
          <a:solidFill>
            <a:schemeClr val="bg1"/>
          </a:solidFill>
          <a:ln w="9525">
            <a:solidFill>
              <a:schemeClr val="tx1"/>
            </a:solidFill>
            <a:miter lim="800000"/>
            <a:headEnd/>
            <a:tailEnd/>
          </a:ln>
          <a:effectLst/>
        </p:spPr>
        <p:txBody>
          <a:bodyPr wrap="none" anchor="ctr"/>
          <a:lstStyle/>
          <a:p>
            <a:r>
              <a:rPr lang="en-US" sz="2800" b="1">
                <a:solidFill>
                  <a:schemeClr val="tx1"/>
                </a:solidFill>
              </a:rPr>
              <a:t>E</a:t>
            </a:r>
          </a:p>
        </p:txBody>
      </p:sp>
      <p:sp>
        <p:nvSpPr>
          <p:cNvPr id="87055" name="Rectangle 15"/>
          <p:cNvSpPr>
            <a:spLocks noChangeArrowheads="1"/>
          </p:cNvSpPr>
          <p:nvPr/>
        </p:nvSpPr>
        <p:spPr bwMode="auto">
          <a:xfrm>
            <a:off x="6113463" y="5475288"/>
            <a:ext cx="457200" cy="457200"/>
          </a:xfrm>
          <a:prstGeom prst="rect">
            <a:avLst/>
          </a:prstGeom>
          <a:solidFill>
            <a:schemeClr val="bg1"/>
          </a:solidFill>
          <a:ln w="9525">
            <a:solidFill>
              <a:schemeClr val="tx1"/>
            </a:solidFill>
            <a:miter lim="800000"/>
            <a:headEnd/>
            <a:tailEnd/>
          </a:ln>
          <a:effectLst/>
        </p:spPr>
        <p:txBody>
          <a:bodyPr wrap="none" anchor="ctr"/>
          <a:lstStyle/>
          <a:p>
            <a:r>
              <a:rPr lang="en-US" sz="2800" b="1">
                <a:solidFill>
                  <a:schemeClr val="tx1"/>
                </a:solidFill>
              </a:rPr>
              <a:t>G</a:t>
            </a:r>
          </a:p>
        </p:txBody>
      </p:sp>
      <p:sp>
        <p:nvSpPr>
          <p:cNvPr id="87056" name="Rectangle 16"/>
          <p:cNvSpPr>
            <a:spLocks noChangeArrowheads="1"/>
          </p:cNvSpPr>
          <p:nvPr/>
        </p:nvSpPr>
        <p:spPr bwMode="auto">
          <a:xfrm>
            <a:off x="7634288" y="5457825"/>
            <a:ext cx="457200" cy="457200"/>
          </a:xfrm>
          <a:prstGeom prst="rect">
            <a:avLst/>
          </a:prstGeom>
          <a:solidFill>
            <a:schemeClr val="bg1"/>
          </a:solidFill>
          <a:ln w="9525">
            <a:solidFill>
              <a:schemeClr val="tx1"/>
            </a:solidFill>
            <a:miter lim="800000"/>
            <a:headEnd/>
            <a:tailEnd/>
          </a:ln>
          <a:effectLst/>
        </p:spPr>
        <p:txBody>
          <a:bodyPr wrap="none" anchor="ctr"/>
          <a:lstStyle/>
          <a:p>
            <a:r>
              <a:rPr lang="en-US" sz="2800" b="1">
                <a:solidFill>
                  <a:schemeClr val="tx1"/>
                </a:solidFill>
              </a:rPr>
              <a:t>H</a:t>
            </a:r>
          </a:p>
        </p:txBody>
      </p:sp>
      <p:sp>
        <p:nvSpPr>
          <p:cNvPr id="87057" name="Rectangle 17"/>
          <p:cNvSpPr>
            <a:spLocks noChangeArrowheads="1"/>
          </p:cNvSpPr>
          <p:nvPr/>
        </p:nvSpPr>
        <p:spPr bwMode="auto">
          <a:xfrm>
            <a:off x="6019800" y="1219200"/>
            <a:ext cx="457200" cy="457200"/>
          </a:xfrm>
          <a:prstGeom prst="rect">
            <a:avLst/>
          </a:prstGeom>
          <a:solidFill>
            <a:schemeClr val="bg1"/>
          </a:solidFill>
          <a:ln w="9525">
            <a:solidFill>
              <a:schemeClr val="tx1"/>
            </a:solidFill>
            <a:miter lim="800000"/>
            <a:headEnd/>
            <a:tailEnd/>
          </a:ln>
          <a:effectLst/>
        </p:spPr>
        <p:txBody>
          <a:bodyPr wrap="none" anchor="ctr"/>
          <a:lstStyle/>
          <a:p>
            <a:r>
              <a:rPr lang="en-US" sz="2800" b="1">
                <a:solidFill>
                  <a:schemeClr val="tx1"/>
                </a:solidFill>
              </a:rPr>
              <a:t>I</a:t>
            </a:r>
          </a:p>
        </p:txBody>
      </p:sp>
      <p:sp>
        <p:nvSpPr>
          <p:cNvPr id="87058" name="Text Box 18"/>
          <p:cNvSpPr txBox="1">
            <a:spLocks noChangeArrowheads="1"/>
          </p:cNvSpPr>
          <p:nvPr/>
        </p:nvSpPr>
        <p:spPr bwMode="auto">
          <a:xfrm>
            <a:off x="2446338" y="2924175"/>
            <a:ext cx="2133600" cy="366713"/>
          </a:xfrm>
          <a:prstGeom prst="rect">
            <a:avLst/>
          </a:prstGeom>
          <a:solidFill>
            <a:schemeClr val="bg1"/>
          </a:solidFill>
          <a:ln w="9525">
            <a:noFill/>
            <a:miter lim="800000"/>
            <a:headEnd/>
            <a:tailEnd/>
          </a:ln>
          <a:effectLst/>
        </p:spPr>
        <p:txBody>
          <a:bodyPr>
            <a:spAutoFit/>
          </a:bodyPr>
          <a:lstStyle/>
          <a:p>
            <a:pPr algn="l">
              <a:spcBef>
                <a:spcPct val="50000"/>
              </a:spcBef>
            </a:pPr>
            <a:r>
              <a:rPr lang="en-US" sz="1800">
                <a:solidFill>
                  <a:schemeClr val="tx1"/>
                </a:solidFill>
              </a:rPr>
              <a:t>_______________</a:t>
            </a:r>
          </a:p>
        </p:txBody>
      </p:sp>
      <p:sp>
        <p:nvSpPr>
          <p:cNvPr id="87059" name="Text Box 19"/>
          <p:cNvSpPr txBox="1">
            <a:spLocks noChangeArrowheads="1"/>
          </p:cNvSpPr>
          <p:nvPr/>
        </p:nvSpPr>
        <p:spPr bwMode="auto">
          <a:xfrm>
            <a:off x="2362200" y="1295400"/>
            <a:ext cx="1905000" cy="336550"/>
          </a:xfrm>
          <a:prstGeom prst="rect">
            <a:avLst/>
          </a:prstGeom>
          <a:solidFill>
            <a:schemeClr val="bg1"/>
          </a:solidFill>
          <a:ln w="9525">
            <a:noFill/>
            <a:miter lim="800000"/>
            <a:headEnd/>
            <a:tailEnd/>
          </a:ln>
          <a:effectLst/>
        </p:spPr>
        <p:txBody>
          <a:bodyPr>
            <a:spAutoFit/>
          </a:bodyPr>
          <a:lstStyle/>
          <a:p>
            <a:pPr algn="l">
              <a:spcBef>
                <a:spcPct val="50000"/>
              </a:spcBef>
            </a:pPr>
            <a:r>
              <a:rPr lang="en-US" sz="1600" b="1">
                <a:solidFill>
                  <a:schemeClr val="tx1"/>
                </a:solidFill>
              </a:rPr>
              <a:t>MY DOCUMENTS</a:t>
            </a:r>
          </a:p>
        </p:txBody>
      </p:sp>
      <p:sp>
        <p:nvSpPr>
          <p:cNvPr id="87060" name="Text Box 20"/>
          <p:cNvSpPr txBox="1">
            <a:spLocks noChangeArrowheads="1"/>
          </p:cNvSpPr>
          <p:nvPr/>
        </p:nvSpPr>
        <p:spPr bwMode="auto">
          <a:xfrm>
            <a:off x="2362200" y="1981200"/>
            <a:ext cx="1752600" cy="336550"/>
          </a:xfrm>
          <a:prstGeom prst="rect">
            <a:avLst/>
          </a:prstGeom>
          <a:solidFill>
            <a:schemeClr val="bg1"/>
          </a:solidFill>
          <a:ln w="9525">
            <a:noFill/>
            <a:miter lim="800000"/>
            <a:headEnd/>
            <a:tailEnd/>
          </a:ln>
          <a:effectLst/>
        </p:spPr>
        <p:txBody>
          <a:bodyPr>
            <a:spAutoFit/>
          </a:bodyPr>
          <a:lstStyle/>
          <a:p>
            <a:pPr algn="l">
              <a:spcBef>
                <a:spcPct val="50000"/>
              </a:spcBef>
            </a:pPr>
            <a:r>
              <a:rPr lang="en-US" sz="1600" b="1">
                <a:solidFill>
                  <a:schemeClr val="tx1"/>
                </a:solidFill>
              </a:rPr>
              <a:t>MY COMPUTER</a:t>
            </a:r>
          </a:p>
        </p:txBody>
      </p:sp>
      <p:sp>
        <p:nvSpPr>
          <p:cNvPr id="87061" name="Text Box 21"/>
          <p:cNvSpPr txBox="1">
            <a:spLocks noChangeArrowheads="1"/>
          </p:cNvSpPr>
          <p:nvPr/>
        </p:nvSpPr>
        <p:spPr bwMode="auto">
          <a:xfrm>
            <a:off x="1331913" y="5145088"/>
            <a:ext cx="1828800" cy="336550"/>
          </a:xfrm>
          <a:prstGeom prst="rect">
            <a:avLst/>
          </a:prstGeom>
          <a:solidFill>
            <a:schemeClr val="bg1"/>
          </a:solidFill>
          <a:ln w="9525">
            <a:noFill/>
            <a:miter lim="800000"/>
            <a:headEnd/>
            <a:tailEnd/>
          </a:ln>
          <a:effectLst/>
        </p:spPr>
        <p:txBody>
          <a:bodyPr>
            <a:spAutoFit/>
          </a:bodyPr>
          <a:lstStyle/>
          <a:p>
            <a:pPr algn="l">
              <a:spcBef>
                <a:spcPct val="50000"/>
              </a:spcBef>
            </a:pPr>
            <a:r>
              <a:rPr lang="en-US" sz="1600" b="1">
                <a:solidFill>
                  <a:schemeClr val="tx1"/>
                </a:solidFill>
              </a:rPr>
              <a:t>START BUTTON</a:t>
            </a:r>
          </a:p>
        </p:txBody>
      </p:sp>
      <p:sp>
        <p:nvSpPr>
          <p:cNvPr id="87062" name="Text Box 22"/>
          <p:cNvSpPr txBox="1">
            <a:spLocks noChangeArrowheads="1"/>
          </p:cNvSpPr>
          <p:nvPr/>
        </p:nvSpPr>
        <p:spPr bwMode="auto">
          <a:xfrm>
            <a:off x="1835150" y="5678488"/>
            <a:ext cx="1752600" cy="336550"/>
          </a:xfrm>
          <a:prstGeom prst="rect">
            <a:avLst/>
          </a:prstGeom>
          <a:solidFill>
            <a:schemeClr val="bg1"/>
          </a:solidFill>
          <a:ln w="9525">
            <a:noFill/>
            <a:miter lim="800000"/>
            <a:headEnd/>
            <a:tailEnd/>
          </a:ln>
          <a:effectLst/>
        </p:spPr>
        <p:txBody>
          <a:bodyPr>
            <a:spAutoFit/>
          </a:bodyPr>
          <a:lstStyle/>
          <a:p>
            <a:pPr algn="l">
              <a:spcBef>
                <a:spcPct val="50000"/>
              </a:spcBef>
            </a:pPr>
            <a:r>
              <a:rPr lang="en-US" sz="1600" b="1">
                <a:solidFill>
                  <a:schemeClr val="tx1"/>
                </a:solidFill>
              </a:rPr>
              <a:t>QUICKLAUNCH</a:t>
            </a:r>
          </a:p>
        </p:txBody>
      </p:sp>
      <p:sp>
        <p:nvSpPr>
          <p:cNvPr id="87063" name="Text Box 23"/>
          <p:cNvSpPr txBox="1">
            <a:spLocks noChangeArrowheads="1"/>
          </p:cNvSpPr>
          <p:nvPr/>
        </p:nvSpPr>
        <p:spPr bwMode="auto">
          <a:xfrm>
            <a:off x="5441950" y="5094288"/>
            <a:ext cx="1371600" cy="336550"/>
          </a:xfrm>
          <a:prstGeom prst="rect">
            <a:avLst/>
          </a:prstGeom>
          <a:solidFill>
            <a:schemeClr val="bg1"/>
          </a:solidFill>
          <a:ln w="9525">
            <a:noFill/>
            <a:miter lim="800000"/>
            <a:headEnd/>
            <a:tailEnd/>
          </a:ln>
          <a:effectLst/>
        </p:spPr>
        <p:txBody>
          <a:bodyPr>
            <a:spAutoFit/>
          </a:bodyPr>
          <a:lstStyle/>
          <a:p>
            <a:pPr algn="l">
              <a:spcBef>
                <a:spcPct val="50000"/>
              </a:spcBef>
            </a:pPr>
            <a:r>
              <a:rPr lang="en-US" sz="1600" b="1">
                <a:solidFill>
                  <a:schemeClr val="tx1"/>
                </a:solidFill>
              </a:rPr>
              <a:t>TASKBAR</a:t>
            </a:r>
          </a:p>
        </p:txBody>
      </p:sp>
      <p:sp>
        <p:nvSpPr>
          <p:cNvPr id="87064" name="Text Box 24"/>
          <p:cNvSpPr txBox="1">
            <a:spLocks noChangeArrowheads="1"/>
          </p:cNvSpPr>
          <p:nvPr/>
        </p:nvSpPr>
        <p:spPr bwMode="auto">
          <a:xfrm>
            <a:off x="6873875" y="5029200"/>
            <a:ext cx="1676400" cy="336550"/>
          </a:xfrm>
          <a:prstGeom prst="rect">
            <a:avLst/>
          </a:prstGeom>
          <a:solidFill>
            <a:schemeClr val="bg1"/>
          </a:solidFill>
          <a:ln w="9525">
            <a:noFill/>
            <a:miter lim="800000"/>
            <a:headEnd/>
            <a:tailEnd/>
          </a:ln>
          <a:effectLst/>
        </p:spPr>
        <p:txBody>
          <a:bodyPr>
            <a:spAutoFit/>
          </a:bodyPr>
          <a:lstStyle/>
          <a:p>
            <a:pPr algn="l">
              <a:spcBef>
                <a:spcPct val="50000"/>
              </a:spcBef>
            </a:pPr>
            <a:r>
              <a:rPr lang="en-US" sz="1600" b="1">
                <a:solidFill>
                  <a:schemeClr val="tx1"/>
                </a:solidFill>
              </a:rPr>
              <a:t>SYSTEM TRAY</a:t>
            </a:r>
          </a:p>
        </p:txBody>
      </p:sp>
      <p:sp>
        <p:nvSpPr>
          <p:cNvPr id="87065" name="Text Box 25"/>
          <p:cNvSpPr txBox="1">
            <a:spLocks noChangeArrowheads="1"/>
          </p:cNvSpPr>
          <p:nvPr/>
        </p:nvSpPr>
        <p:spPr bwMode="auto">
          <a:xfrm>
            <a:off x="6019800" y="1828800"/>
            <a:ext cx="1371600" cy="336550"/>
          </a:xfrm>
          <a:prstGeom prst="rect">
            <a:avLst/>
          </a:prstGeom>
          <a:solidFill>
            <a:schemeClr val="bg1"/>
          </a:solidFill>
          <a:ln w="9525">
            <a:noFill/>
            <a:miter lim="800000"/>
            <a:headEnd/>
            <a:tailEnd/>
          </a:ln>
          <a:effectLst/>
        </p:spPr>
        <p:txBody>
          <a:bodyPr>
            <a:spAutoFit/>
          </a:bodyPr>
          <a:lstStyle/>
          <a:p>
            <a:pPr algn="l">
              <a:spcBef>
                <a:spcPct val="50000"/>
              </a:spcBef>
            </a:pPr>
            <a:r>
              <a:rPr lang="en-US" sz="1600" b="1">
                <a:solidFill>
                  <a:schemeClr val="tx1"/>
                </a:solidFill>
              </a:rPr>
              <a:t>TOOLBAR</a:t>
            </a:r>
          </a:p>
        </p:txBody>
      </p:sp>
      <p:sp>
        <p:nvSpPr>
          <p:cNvPr id="87066" name="Text Box 26"/>
          <p:cNvSpPr txBox="1">
            <a:spLocks noChangeArrowheads="1"/>
          </p:cNvSpPr>
          <p:nvPr/>
        </p:nvSpPr>
        <p:spPr bwMode="auto">
          <a:xfrm>
            <a:off x="2362200" y="1295400"/>
            <a:ext cx="1905000" cy="366713"/>
          </a:xfrm>
          <a:prstGeom prst="rect">
            <a:avLst/>
          </a:prstGeom>
          <a:solidFill>
            <a:schemeClr val="bg1"/>
          </a:solidFill>
          <a:ln w="9525">
            <a:noFill/>
            <a:miter lim="800000"/>
            <a:headEnd/>
            <a:tailEnd/>
          </a:ln>
          <a:effectLst/>
        </p:spPr>
        <p:txBody>
          <a:bodyPr>
            <a:spAutoFit/>
          </a:bodyPr>
          <a:lstStyle/>
          <a:p>
            <a:pPr algn="l">
              <a:spcBef>
                <a:spcPct val="50000"/>
              </a:spcBef>
            </a:pPr>
            <a:r>
              <a:rPr lang="en-US" sz="1800">
                <a:solidFill>
                  <a:schemeClr val="tx1"/>
                </a:solidFill>
              </a:rPr>
              <a:t>____________</a:t>
            </a:r>
          </a:p>
        </p:txBody>
      </p:sp>
      <p:sp>
        <p:nvSpPr>
          <p:cNvPr id="87067" name="Line 27"/>
          <p:cNvSpPr>
            <a:spLocks noChangeShapeType="1"/>
          </p:cNvSpPr>
          <p:nvPr/>
        </p:nvSpPr>
        <p:spPr bwMode="auto">
          <a:xfrm flipH="1" flipV="1">
            <a:off x="914400" y="1295400"/>
            <a:ext cx="914400" cy="152400"/>
          </a:xfrm>
          <a:prstGeom prst="line">
            <a:avLst/>
          </a:prstGeom>
          <a:noFill/>
          <a:ln w="25400">
            <a:solidFill>
              <a:schemeClr val="bg1"/>
            </a:solidFill>
            <a:round/>
            <a:headEnd/>
            <a:tailEnd type="triangle" w="med" len="med"/>
          </a:ln>
          <a:effectLst/>
        </p:spPr>
        <p:txBody>
          <a:bodyPr/>
          <a:lstStyle/>
          <a:p>
            <a:endParaRPr lang="en-US"/>
          </a:p>
        </p:txBody>
      </p:sp>
      <p:sp>
        <p:nvSpPr>
          <p:cNvPr id="87068" name="Line 28"/>
          <p:cNvSpPr>
            <a:spLocks noChangeShapeType="1"/>
          </p:cNvSpPr>
          <p:nvPr/>
        </p:nvSpPr>
        <p:spPr bwMode="auto">
          <a:xfrm flipH="1" flipV="1">
            <a:off x="838200" y="1905000"/>
            <a:ext cx="990600" cy="152400"/>
          </a:xfrm>
          <a:prstGeom prst="line">
            <a:avLst/>
          </a:prstGeom>
          <a:noFill/>
          <a:ln w="25400">
            <a:solidFill>
              <a:schemeClr val="bg1"/>
            </a:solidFill>
            <a:round/>
            <a:headEnd/>
            <a:tailEnd type="triangle" w="med" len="med"/>
          </a:ln>
          <a:effectLst/>
        </p:spPr>
        <p:txBody>
          <a:bodyPr/>
          <a:lstStyle/>
          <a:p>
            <a:endParaRPr lang="en-US"/>
          </a:p>
        </p:txBody>
      </p:sp>
      <p:sp>
        <p:nvSpPr>
          <p:cNvPr id="87069" name="Text Box 29"/>
          <p:cNvSpPr txBox="1">
            <a:spLocks noChangeArrowheads="1"/>
          </p:cNvSpPr>
          <p:nvPr/>
        </p:nvSpPr>
        <p:spPr bwMode="auto">
          <a:xfrm>
            <a:off x="2362200" y="1981200"/>
            <a:ext cx="1752600" cy="366713"/>
          </a:xfrm>
          <a:prstGeom prst="rect">
            <a:avLst/>
          </a:prstGeom>
          <a:solidFill>
            <a:schemeClr val="bg1"/>
          </a:solidFill>
          <a:ln w="9525">
            <a:noFill/>
            <a:miter lim="800000"/>
            <a:headEnd/>
            <a:tailEnd/>
          </a:ln>
          <a:effectLst/>
        </p:spPr>
        <p:txBody>
          <a:bodyPr>
            <a:spAutoFit/>
          </a:bodyPr>
          <a:lstStyle/>
          <a:p>
            <a:pPr algn="l">
              <a:spcBef>
                <a:spcPct val="50000"/>
              </a:spcBef>
            </a:pPr>
            <a:r>
              <a:rPr lang="en-US" sz="1800">
                <a:solidFill>
                  <a:schemeClr val="tx1"/>
                </a:solidFill>
              </a:rPr>
              <a:t>____________</a:t>
            </a:r>
          </a:p>
        </p:txBody>
      </p:sp>
      <p:sp>
        <p:nvSpPr>
          <p:cNvPr id="87070" name="Line 30"/>
          <p:cNvSpPr>
            <a:spLocks noChangeShapeType="1"/>
          </p:cNvSpPr>
          <p:nvPr/>
        </p:nvSpPr>
        <p:spPr bwMode="auto">
          <a:xfrm flipH="1">
            <a:off x="996950" y="5497513"/>
            <a:ext cx="0" cy="762000"/>
          </a:xfrm>
          <a:prstGeom prst="line">
            <a:avLst/>
          </a:prstGeom>
          <a:noFill/>
          <a:ln w="25400">
            <a:solidFill>
              <a:schemeClr val="bg1"/>
            </a:solidFill>
            <a:round/>
            <a:headEnd/>
            <a:tailEnd type="triangle" w="med" len="med"/>
          </a:ln>
          <a:effectLst/>
        </p:spPr>
        <p:txBody>
          <a:bodyPr/>
          <a:lstStyle/>
          <a:p>
            <a:endParaRPr lang="en-US"/>
          </a:p>
        </p:txBody>
      </p:sp>
      <p:sp>
        <p:nvSpPr>
          <p:cNvPr id="87071" name="Text Box 31"/>
          <p:cNvSpPr txBox="1">
            <a:spLocks noChangeArrowheads="1"/>
          </p:cNvSpPr>
          <p:nvPr/>
        </p:nvSpPr>
        <p:spPr bwMode="auto">
          <a:xfrm>
            <a:off x="1301750" y="5116513"/>
            <a:ext cx="1828800" cy="366712"/>
          </a:xfrm>
          <a:prstGeom prst="rect">
            <a:avLst/>
          </a:prstGeom>
          <a:solidFill>
            <a:schemeClr val="bg1"/>
          </a:solidFill>
          <a:ln w="9525">
            <a:noFill/>
            <a:miter lim="800000"/>
            <a:headEnd/>
            <a:tailEnd/>
          </a:ln>
          <a:effectLst/>
        </p:spPr>
        <p:txBody>
          <a:bodyPr>
            <a:spAutoFit/>
          </a:bodyPr>
          <a:lstStyle/>
          <a:p>
            <a:pPr algn="l">
              <a:spcBef>
                <a:spcPct val="50000"/>
              </a:spcBef>
            </a:pPr>
            <a:r>
              <a:rPr lang="en-US" sz="1800">
                <a:solidFill>
                  <a:schemeClr val="tx1"/>
                </a:solidFill>
              </a:rPr>
              <a:t>____________</a:t>
            </a:r>
          </a:p>
        </p:txBody>
      </p:sp>
      <p:sp>
        <p:nvSpPr>
          <p:cNvPr id="87072" name="Text Box 32"/>
          <p:cNvSpPr txBox="1">
            <a:spLocks noChangeArrowheads="1"/>
          </p:cNvSpPr>
          <p:nvPr/>
        </p:nvSpPr>
        <p:spPr bwMode="auto">
          <a:xfrm>
            <a:off x="1849438" y="5678488"/>
            <a:ext cx="1752600" cy="366712"/>
          </a:xfrm>
          <a:prstGeom prst="rect">
            <a:avLst/>
          </a:prstGeom>
          <a:solidFill>
            <a:schemeClr val="bg1"/>
          </a:solidFill>
          <a:ln w="9525">
            <a:noFill/>
            <a:miter lim="800000"/>
            <a:headEnd/>
            <a:tailEnd/>
          </a:ln>
          <a:effectLst/>
        </p:spPr>
        <p:txBody>
          <a:bodyPr>
            <a:spAutoFit/>
          </a:bodyPr>
          <a:lstStyle/>
          <a:p>
            <a:pPr algn="l">
              <a:spcBef>
                <a:spcPct val="50000"/>
              </a:spcBef>
            </a:pPr>
            <a:r>
              <a:rPr lang="en-US" sz="1800">
                <a:solidFill>
                  <a:schemeClr val="tx1"/>
                </a:solidFill>
              </a:rPr>
              <a:t>____________</a:t>
            </a:r>
          </a:p>
        </p:txBody>
      </p:sp>
      <p:sp>
        <p:nvSpPr>
          <p:cNvPr id="87073" name="Line 33"/>
          <p:cNvSpPr>
            <a:spLocks noChangeShapeType="1"/>
          </p:cNvSpPr>
          <p:nvPr/>
        </p:nvSpPr>
        <p:spPr bwMode="auto">
          <a:xfrm flipH="1">
            <a:off x="1544638" y="6059488"/>
            <a:ext cx="0" cy="228600"/>
          </a:xfrm>
          <a:prstGeom prst="line">
            <a:avLst/>
          </a:prstGeom>
          <a:noFill/>
          <a:ln w="25400">
            <a:solidFill>
              <a:schemeClr val="bg1"/>
            </a:solidFill>
            <a:round/>
            <a:headEnd/>
            <a:tailEnd type="triangle" w="med" len="med"/>
          </a:ln>
          <a:effectLst/>
        </p:spPr>
        <p:txBody>
          <a:bodyPr/>
          <a:lstStyle/>
          <a:p>
            <a:endParaRPr lang="en-US"/>
          </a:p>
        </p:txBody>
      </p:sp>
      <p:sp>
        <p:nvSpPr>
          <p:cNvPr id="87074" name="Line 34"/>
          <p:cNvSpPr>
            <a:spLocks noChangeShapeType="1"/>
          </p:cNvSpPr>
          <p:nvPr/>
        </p:nvSpPr>
        <p:spPr bwMode="auto">
          <a:xfrm flipH="1">
            <a:off x="6342063" y="5932488"/>
            <a:ext cx="0" cy="304800"/>
          </a:xfrm>
          <a:prstGeom prst="line">
            <a:avLst/>
          </a:prstGeom>
          <a:noFill/>
          <a:ln w="25400">
            <a:solidFill>
              <a:schemeClr val="bg1"/>
            </a:solidFill>
            <a:round/>
            <a:headEnd/>
            <a:tailEnd type="triangle" w="med" len="med"/>
          </a:ln>
          <a:effectLst/>
        </p:spPr>
        <p:txBody>
          <a:bodyPr/>
          <a:lstStyle/>
          <a:p>
            <a:endParaRPr lang="en-US"/>
          </a:p>
        </p:txBody>
      </p:sp>
      <p:sp>
        <p:nvSpPr>
          <p:cNvPr id="87075" name="Rectangle 35"/>
          <p:cNvSpPr>
            <a:spLocks noChangeArrowheads="1"/>
          </p:cNvSpPr>
          <p:nvPr/>
        </p:nvSpPr>
        <p:spPr bwMode="auto">
          <a:xfrm>
            <a:off x="663575" y="1211263"/>
            <a:ext cx="990600" cy="3646487"/>
          </a:xfrm>
          <a:prstGeom prst="rect">
            <a:avLst/>
          </a:prstGeom>
          <a:noFill/>
          <a:ln w="38100">
            <a:solidFill>
              <a:schemeClr val="bg1"/>
            </a:solidFill>
            <a:miter lim="800000"/>
            <a:headEnd/>
            <a:tailEnd/>
          </a:ln>
          <a:effectLst/>
        </p:spPr>
        <p:txBody>
          <a:bodyPr wrap="none" anchor="ctr"/>
          <a:lstStyle/>
          <a:p>
            <a:endParaRPr lang="en-US"/>
          </a:p>
        </p:txBody>
      </p:sp>
      <p:sp>
        <p:nvSpPr>
          <p:cNvPr id="87076" name="Text Box 36"/>
          <p:cNvSpPr txBox="1">
            <a:spLocks noChangeArrowheads="1"/>
          </p:cNvSpPr>
          <p:nvPr/>
        </p:nvSpPr>
        <p:spPr bwMode="auto">
          <a:xfrm>
            <a:off x="5427663" y="5094288"/>
            <a:ext cx="1371600" cy="366712"/>
          </a:xfrm>
          <a:prstGeom prst="rect">
            <a:avLst/>
          </a:prstGeom>
          <a:solidFill>
            <a:schemeClr val="bg1"/>
          </a:solidFill>
          <a:ln w="9525">
            <a:noFill/>
            <a:miter lim="800000"/>
            <a:headEnd/>
            <a:tailEnd/>
          </a:ln>
          <a:effectLst/>
        </p:spPr>
        <p:txBody>
          <a:bodyPr>
            <a:spAutoFit/>
          </a:bodyPr>
          <a:lstStyle/>
          <a:p>
            <a:pPr algn="l">
              <a:spcBef>
                <a:spcPct val="50000"/>
              </a:spcBef>
            </a:pPr>
            <a:r>
              <a:rPr lang="en-US" sz="1800">
                <a:solidFill>
                  <a:schemeClr val="tx1"/>
                </a:solidFill>
              </a:rPr>
              <a:t>_________</a:t>
            </a:r>
          </a:p>
        </p:txBody>
      </p:sp>
      <p:sp>
        <p:nvSpPr>
          <p:cNvPr id="87077" name="Line 37"/>
          <p:cNvSpPr>
            <a:spLocks noChangeShapeType="1"/>
          </p:cNvSpPr>
          <p:nvPr/>
        </p:nvSpPr>
        <p:spPr bwMode="auto">
          <a:xfrm flipH="1">
            <a:off x="7862888" y="5915025"/>
            <a:ext cx="0" cy="304800"/>
          </a:xfrm>
          <a:prstGeom prst="line">
            <a:avLst/>
          </a:prstGeom>
          <a:noFill/>
          <a:ln w="25400">
            <a:solidFill>
              <a:schemeClr val="bg1"/>
            </a:solidFill>
            <a:round/>
            <a:headEnd/>
            <a:tailEnd type="triangle" w="med" len="med"/>
          </a:ln>
          <a:effectLst/>
        </p:spPr>
        <p:txBody>
          <a:bodyPr/>
          <a:lstStyle/>
          <a:p>
            <a:endParaRPr lang="en-US"/>
          </a:p>
        </p:txBody>
      </p:sp>
      <p:sp>
        <p:nvSpPr>
          <p:cNvPr id="87078" name="Text Box 38"/>
          <p:cNvSpPr txBox="1">
            <a:spLocks noChangeArrowheads="1"/>
          </p:cNvSpPr>
          <p:nvPr/>
        </p:nvSpPr>
        <p:spPr bwMode="auto">
          <a:xfrm>
            <a:off x="6872288" y="5000625"/>
            <a:ext cx="1676400" cy="366713"/>
          </a:xfrm>
          <a:prstGeom prst="rect">
            <a:avLst/>
          </a:prstGeom>
          <a:solidFill>
            <a:schemeClr val="bg1"/>
          </a:solidFill>
          <a:ln w="9525">
            <a:noFill/>
            <a:miter lim="800000"/>
            <a:headEnd/>
            <a:tailEnd/>
          </a:ln>
          <a:effectLst/>
        </p:spPr>
        <p:txBody>
          <a:bodyPr>
            <a:spAutoFit/>
          </a:bodyPr>
          <a:lstStyle/>
          <a:p>
            <a:pPr algn="l">
              <a:spcBef>
                <a:spcPct val="50000"/>
              </a:spcBef>
            </a:pPr>
            <a:r>
              <a:rPr lang="en-US" sz="1800">
                <a:solidFill>
                  <a:schemeClr val="tx1"/>
                </a:solidFill>
              </a:rPr>
              <a:t>___________</a:t>
            </a:r>
          </a:p>
        </p:txBody>
      </p:sp>
      <p:sp>
        <p:nvSpPr>
          <p:cNvPr id="87079" name="Line 39"/>
          <p:cNvSpPr>
            <a:spLocks noChangeShapeType="1"/>
          </p:cNvSpPr>
          <p:nvPr/>
        </p:nvSpPr>
        <p:spPr bwMode="auto">
          <a:xfrm flipV="1">
            <a:off x="6473825" y="1295400"/>
            <a:ext cx="307975" cy="200025"/>
          </a:xfrm>
          <a:prstGeom prst="line">
            <a:avLst/>
          </a:prstGeom>
          <a:noFill/>
          <a:ln w="25400">
            <a:solidFill>
              <a:schemeClr val="bg1"/>
            </a:solidFill>
            <a:round/>
            <a:headEnd/>
            <a:tailEnd type="triangle" w="med" len="med"/>
          </a:ln>
          <a:effectLst/>
        </p:spPr>
        <p:txBody>
          <a:bodyPr/>
          <a:lstStyle/>
          <a:p>
            <a:endParaRPr lang="en-US"/>
          </a:p>
        </p:txBody>
      </p:sp>
      <p:sp>
        <p:nvSpPr>
          <p:cNvPr id="87080" name="Text Box 40"/>
          <p:cNvSpPr txBox="1">
            <a:spLocks noChangeArrowheads="1"/>
          </p:cNvSpPr>
          <p:nvPr/>
        </p:nvSpPr>
        <p:spPr bwMode="auto">
          <a:xfrm>
            <a:off x="6019800" y="1828800"/>
            <a:ext cx="1371600" cy="366713"/>
          </a:xfrm>
          <a:prstGeom prst="rect">
            <a:avLst/>
          </a:prstGeom>
          <a:solidFill>
            <a:schemeClr val="bg1"/>
          </a:solidFill>
          <a:ln w="9525">
            <a:noFill/>
            <a:miter lim="800000"/>
            <a:headEnd/>
            <a:tailEnd/>
          </a:ln>
          <a:effectLst/>
        </p:spPr>
        <p:txBody>
          <a:bodyPr>
            <a:spAutoFit/>
          </a:bodyPr>
          <a:lstStyle/>
          <a:p>
            <a:pPr algn="l">
              <a:spcBef>
                <a:spcPct val="50000"/>
              </a:spcBef>
            </a:pPr>
            <a:r>
              <a:rPr lang="en-US" sz="1800">
                <a:solidFill>
                  <a:schemeClr val="tx1"/>
                </a:solidFill>
              </a:rPr>
              <a:t>_________</a:t>
            </a:r>
          </a:p>
        </p:txBody>
      </p:sp>
      <p:sp>
        <p:nvSpPr>
          <p:cNvPr id="87081" name="Rectangle 41"/>
          <p:cNvSpPr>
            <a:spLocks noChangeArrowheads="1"/>
          </p:cNvSpPr>
          <p:nvPr/>
        </p:nvSpPr>
        <p:spPr bwMode="auto">
          <a:xfrm>
            <a:off x="4078288" y="5210175"/>
            <a:ext cx="457200" cy="457200"/>
          </a:xfrm>
          <a:prstGeom prst="rect">
            <a:avLst/>
          </a:prstGeom>
          <a:solidFill>
            <a:schemeClr val="bg1"/>
          </a:solidFill>
          <a:ln w="9525">
            <a:solidFill>
              <a:schemeClr val="tx1"/>
            </a:solidFill>
            <a:miter lim="800000"/>
            <a:headEnd/>
            <a:tailEnd/>
          </a:ln>
          <a:effectLst/>
        </p:spPr>
        <p:txBody>
          <a:bodyPr wrap="none" anchor="ctr"/>
          <a:lstStyle/>
          <a:p>
            <a:r>
              <a:rPr lang="en-US" sz="2800" b="1">
                <a:solidFill>
                  <a:schemeClr val="tx1"/>
                </a:solidFill>
              </a:rPr>
              <a:t>F</a:t>
            </a:r>
          </a:p>
        </p:txBody>
      </p:sp>
      <p:sp>
        <p:nvSpPr>
          <p:cNvPr id="87082" name="Text Box 42"/>
          <p:cNvSpPr txBox="1">
            <a:spLocks noChangeArrowheads="1"/>
          </p:cNvSpPr>
          <p:nvPr/>
        </p:nvSpPr>
        <p:spPr bwMode="auto">
          <a:xfrm>
            <a:off x="3559175" y="4437063"/>
            <a:ext cx="1447800" cy="581025"/>
          </a:xfrm>
          <a:prstGeom prst="rect">
            <a:avLst/>
          </a:prstGeom>
          <a:solidFill>
            <a:schemeClr val="bg1"/>
          </a:solidFill>
          <a:ln w="9525">
            <a:noFill/>
            <a:miter lim="800000"/>
            <a:headEnd/>
            <a:tailEnd/>
          </a:ln>
          <a:effectLst/>
        </p:spPr>
        <p:txBody>
          <a:bodyPr>
            <a:spAutoFit/>
          </a:bodyPr>
          <a:lstStyle/>
          <a:p>
            <a:pPr algn="l">
              <a:spcBef>
                <a:spcPct val="50000"/>
              </a:spcBef>
            </a:pPr>
            <a:r>
              <a:rPr lang="en-US" sz="1600" b="1">
                <a:solidFill>
                  <a:schemeClr val="tx1"/>
                </a:solidFill>
              </a:rPr>
              <a:t>OPEN PROGRAMS</a:t>
            </a:r>
          </a:p>
        </p:txBody>
      </p:sp>
      <p:sp>
        <p:nvSpPr>
          <p:cNvPr id="87083" name="Text Box 43"/>
          <p:cNvSpPr txBox="1">
            <a:spLocks noChangeArrowheads="1"/>
          </p:cNvSpPr>
          <p:nvPr/>
        </p:nvSpPr>
        <p:spPr bwMode="auto">
          <a:xfrm>
            <a:off x="3544888" y="4448175"/>
            <a:ext cx="1447800" cy="641350"/>
          </a:xfrm>
          <a:prstGeom prst="rect">
            <a:avLst/>
          </a:prstGeom>
          <a:solidFill>
            <a:schemeClr val="bg1"/>
          </a:solidFill>
          <a:ln w="9525">
            <a:noFill/>
            <a:miter lim="800000"/>
            <a:headEnd/>
            <a:tailEnd/>
          </a:ln>
          <a:effectLst/>
        </p:spPr>
        <p:txBody>
          <a:bodyPr>
            <a:spAutoFit/>
          </a:bodyPr>
          <a:lstStyle/>
          <a:p>
            <a:pPr algn="l">
              <a:spcBef>
                <a:spcPct val="50000"/>
              </a:spcBef>
            </a:pPr>
            <a:r>
              <a:rPr lang="en-US" sz="1800">
                <a:solidFill>
                  <a:schemeClr val="tx1"/>
                </a:solidFill>
              </a:rPr>
              <a:t>__________________</a:t>
            </a:r>
          </a:p>
        </p:txBody>
      </p:sp>
      <p:sp>
        <p:nvSpPr>
          <p:cNvPr id="87084" name="Line 44"/>
          <p:cNvSpPr>
            <a:spLocks noChangeShapeType="1"/>
          </p:cNvSpPr>
          <p:nvPr/>
        </p:nvSpPr>
        <p:spPr bwMode="auto">
          <a:xfrm flipH="1">
            <a:off x="4230688" y="5667375"/>
            <a:ext cx="0" cy="609600"/>
          </a:xfrm>
          <a:prstGeom prst="line">
            <a:avLst/>
          </a:prstGeom>
          <a:noFill/>
          <a:ln w="25400">
            <a:solidFill>
              <a:schemeClr val="bg1"/>
            </a:solidFill>
            <a:round/>
            <a:headEnd/>
            <a:tailEnd type="triangle" w="med" len="med"/>
          </a:ln>
          <a:effectLst/>
        </p:spPr>
        <p:txBody>
          <a:bodyPr/>
          <a:lstStyle/>
          <a:p>
            <a:endParaRPr lang="en-US"/>
          </a:p>
        </p:txBody>
      </p:sp>
      <p:sp>
        <p:nvSpPr>
          <p:cNvPr id="87085" name="Text Box 45"/>
          <p:cNvSpPr txBox="1">
            <a:spLocks noChangeArrowheads="1"/>
          </p:cNvSpPr>
          <p:nvPr/>
        </p:nvSpPr>
        <p:spPr bwMode="auto">
          <a:xfrm>
            <a:off x="433388" y="509588"/>
            <a:ext cx="2220912" cy="701675"/>
          </a:xfrm>
          <a:prstGeom prst="rect">
            <a:avLst/>
          </a:prstGeom>
          <a:noFill/>
          <a:ln w="9525">
            <a:noFill/>
            <a:miter lim="800000"/>
            <a:headEnd/>
            <a:tailEnd/>
          </a:ln>
          <a:effectLst/>
        </p:spPr>
        <p:txBody>
          <a:bodyPr>
            <a:spAutoFit/>
          </a:bodyPr>
          <a:lstStyle/>
          <a:p>
            <a:pPr algn="l">
              <a:spcBef>
                <a:spcPct val="50000"/>
              </a:spcBef>
            </a:pPr>
            <a:r>
              <a:rPr lang="en-US" sz="2000">
                <a:solidFill>
                  <a:schemeClr val="tx1"/>
                </a:solidFill>
              </a:rPr>
              <a:t>Click to view Desktop features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87058"/>
                                        </p:tgtEl>
                                      </p:cBhvr>
                                    </p:animEffect>
                                    <p:set>
                                      <p:cBhvr>
                                        <p:cTn id="7" dur="1" fill="hold">
                                          <p:stCondLst>
                                            <p:cond delay="499"/>
                                          </p:stCondLst>
                                        </p:cTn>
                                        <p:tgtEl>
                                          <p:spTgt spid="87058"/>
                                        </p:tgtEl>
                                        <p:attrNameLst>
                                          <p:attrName>style.visibility</p:attrName>
                                        </p:attrNameLst>
                                      </p:cBhvr>
                                      <p:to>
                                        <p:strVal val="hidden"/>
                                      </p:to>
                                    </p:set>
                                  </p:childTnLst>
                                </p:cTn>
                              </p:par>
                            </p:childTnLst>
                          </p:cTn>
                        </p:par>
                        <p:par>
                          <p:cTn id="8" fill="hold">
                            <p:stCondLst>
                              <p:cond delay="500"/>
                            </p:stCondLst>
                            <p:childTnLst>
                              <p:par>
                                <p:cTn id="9" presetID="7" presetClass="emph" presetSubtype="2" fill="hold" nodeType="afterEffect">
                                  <p:stCondLst>
                                    <p:cond delay="0"/>
                                  </p:stCondLst>
                                  <p:childTnLst>
                                    <p:animClr clrSpc="rgb" dir="cw">
                                      <p:cBhvr>
                                        <p:cTn id="10" dur="2000" fill="hold"/>
                                        <p:tgtEl>
                                          <p:spTgt spid="87049"/>
                                        </p:tgtEl>
                                        <p:attrNameLst>
                                          <p:attrName>stroke.color</p:attrName>
                                        </p:attrNameLst>
                                      </p:cBhvr>
                                      <p:to>
                                        <a:srgbClr val="FF0000"/>
                                      </p:to>
                                    </p:animClr>
                                    <p:set>
                                      <p:cBhvr>
                                        <p:cTn id="11" dur="2000" fill="hold"/>
                                        <p:tgtEl>
                                          <p:spTgt spid="87049"/>
                                        </p:tgtEl>
                                        <p:attrNameLst>
                                          <p:attrName>stroke.on</p:attrName>
                                        </p:attrNameLst>
                                      </p:cBhvr>
                                      <p:to>
                                        <p:strVal val="true"/>
                                      </p:to>
                                    </p:set>
                                  </p:childTnLst>
                                </p:cTn>
                              </p:par>
                            </p:childTnLst>
                          </p:cTn>
                        </p:par>
                        <p:par>
                          <p:cTn id="12" fill="hold">
                            <p:stCondLst>
                              <p:cond delay="2500"/>
                            </p:stCondLst>
                            <p:childTnLst>
                              <p:par>
                                <p:cTn id="13" presetID="7" presetClass="emph" presetSubtype="2" fill="hold" nodeType="afterEffect">
                                  <p:stCondLst>
                                    <p:cond delay="0"/>
                                  </p:stCondLst>
                                  <p:childTnLst>
                                    <p:animClr clrSpc="rgb" dir="cw">
                                      <p:cBhvr>
                                        <p:cTn id="14" dur="2000" fill="hold"/>
                                        <p:tgtEl>
                                          <p:spTgt spid="87075"/>
                                        </p:tgtEl>
                                        <p:attrNameLst>
                                          <p:attrName>stroke.color</p:attrName>
                                        </p:attrNameLst>
                                      </p:cBhvr>
                                      <p:to>
                                        <a:srgbClr val="FF0000"/>
                                      </p:to>
                                    </p:animClr>
                                    <p:set>
                                      <p:cBhvr>
                                        <p:cTn id="15" dur="2000" fill="hold"/>
                                        <p:tgtEl>
                                          <p:spTgt spid="87075"/>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grpId="0" nodeType="clickEffect">
                                  <p:stCondLst>
                                    <p:cond delay="0"/>
                                  </p:stCondLst>
                                  <p:childTnLst>
                                    <p:animEffect transition="out" filter="wipe(left)">
                                      <p:cBhvr>
                                        <p:cTn id="19" dur="500"/>
                                        <p:tgtEl>
                                          <p:spTgt spid="87066"/>
                                        </p:tgtEl>
                                      </p:cBhvr>
                                    </p:animEffect>
                                    <p:set>
                                      <p:cBhvr>
                                        <p:cTn id="20" dur="1" fill="hold">
                                          <p:stCondLst>
                                            <p:cond delay="499"/>
                                          </p:stCondLst>
                                        </p:cTn>
                                        <p:tgtEl>
                                          <p:spTgt spid="87066"/>
                                        </p:tgtEl>
                                        <p:attrNameLst>
                                          <p:attrName>style.visibility</p:attrName>
                                        </p:attrNameLst>
                                      </p:cBhvr>
                                      <p:to>
                                        <p:strVal val="hidden"/>
                                      </p:to>
                                    </p:set>
                                  </p:childTnLst>
                                </p:cTn>
                              </p:par>
                            </p:childTnLst>
                          </p:cTn>
                        </p:par>
                        <p:par>
                          <p:cTn id="21" fill="hold">
                            <p:stCondLst>
                              <p:cond delay="500"/>
                            </p:stCondLst>
                            <p:childTnLst>
                              <p:par>
                                <p:cTn id="22" presetID="7" presetClass="emph" presetSubtype="2" fill="hold" nodeType="afterEffect">
                                  <p:stCondLst>
                                    <p:cond delay="0"/>
                                  </p:stCondLst>
                                  <p:childTnLst>
                                    <p:animClr clrSpc="rgb" dir="cw">
                                      <p:cBhvr>
                                        <p:cTn id="23" dur="2000" fill="hold"/>
                                        <p:tgtEl>
                                          <p:spTgt spid="87067"/>
                                        </p:tgtEl>
                                        <p:attrNameLst>
                                          <p:attrName>stroke.color</p:attrName>
                                        </p:attrNameLst>
                                      </p:cBhvr>
                                      <p:to>
                                        <a:srgbClr val="FF0000"/>
                                      </p:to>
                                    </p:animClr>
                                    <p:set>
                                      <p:cBhvr>
                                        <p:cTn id="24" dur="2000" fill="hold"/>
                                        <p:tgtEl>
                                          <p:spTgt spid="87067"/>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grpId="0" nodeType="clickEffect">
                                  <p:stCondLst>
                                    <p:cond delay="0"/>
                                  </p:stCondLst>
                                  <p:childTnLst>
                                    <p:animEffect transition="out" filter="wipe(left)">
                                      <p:cBhvr>
                                        <p:cTn id="28" dur="500"/>
                                        <p:tgtEl>
                                          <p:spTgt spid="87069"/>
                                        </p:tgtEl>
                                      </p:cBhvr>
                                    </p:animEffect>
                                    <p:set>
                                      <p:cBhvr>
                                        <p:cTn id="29" dur="1" fill="hold">
                                          <p:stCondLst>
                                            <p:cond delay="499"/>
                                          </p:stCondLst>
                                        </p:cTn>
                                        <p:tgtEl>
                                          <p:spTgt spid="87069"/>
                                        </p:tgtEl>
                                        <p:attrNameLst>
                                          <p:attrName>style.visibility</p:attrName>
                                        </p:attrNameLst>
                                      </p:cBhvr>
                                      <p:to>
                                        <p:strVal val="hidden"/>
                                      </p:to>
                                    </p:set>
                                  </p:childTnLst>
                                </p:cTn>
                              </p:par>
                            </p:childTnLst>
                          </p:cTn>
                        </p:par>
                        <p:par>
                          <p:cTn id="30" fill="hold">
                            <p:stCondLst>
                              <p:cond delay="500"/>
                            </p:stCondLst>
                            <p:childTnLst>
                              <p:par>
                                <p:cTn id="31" presetID="7" presetClass="emph" presetSubtype="2" fill="hold" nodeType="afterEffect">
                                  <p:stCondLst>
                                    <p:cond delay="0"/>
                                  </p:stCondLst>
                                  <p:childTnLst>
                                    <p:animClr clrSpc="rgb" dir="cw">
                                      <p:cBhvr>
                                        <p:cTn id="32" dur="2000" fill="hold"/>
                                        <p:tgtEl>
                                          <p:spTgt spid="87068"/>
                                        </p:tgtEl>
                                        <p:attrNameLst>
                                          <p:attrName>stroke.color</p:attrName>
                                        </p:attrNameLst>
                                      </p:cBhvr>
                                      <p:to>
                                        <a:srgbClr val="FF0000"/>
                                      </p:to>
                                    </p:animClr>
                                    <p:set>
                                      <p:cBhvr>
                                        <p:cTn id="33" dur="2000" fill="hold"/>
                                        <p:tgtEl>
                                          <p:spTgt spid="87068"/>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87071"/>
                                        </p:tgtEl>
                                      </p:cBhvr>
                                    </p:animEffect>
                                    <p:set>
                                      <p:cBhvr>
                                        <p:cTn id="38" dur="1" fill="hold">
                                          <p:stCondLst>
                                            <p:cond delay="499"/>
                                          </p:stCondLst>
                                        </p:cTn>
                                        <p:tgtEl>
                                          <p:spTgt spid="87071"/>
                                        </p:tgtEl>
                                        <p:attrNameLst>
                                          <p:attrName>style.visibility</p:attrName>
                                        </p:attrNameLst>
                                      </p:cBhvr>
                                      <p:to>
                                        <p:strVal val="hidden"/>
                                      </p:to>
                                    </p:set>
                                  </p:childTnLst>
                                </p:cTn>
                              </p:par>
                            </p:childTnLst>
                          </p:cTn>
                        </p:par>
                        <p:par>
                          <p:cTn id="39" fill="hold">
                            <p:stCondLst>
                              <p:cond delay="500"/>
                            </p:stCondLst>
                            <p:childTnLst>
                              <p:par>
                                <p:cTn id="40" presetID="7" presetClass="emph" presetSubtype="2" fill="hold" nodeType="afterEffect">
                                  <p:stCondLst>
                                    <p:cond delay="0"/>
                                  </p:stCondLst>
                                  <p:childTnLst>
                                    <p:animClr clrSpc="rgb" dir="cw">
                                      <p:cBhvr>
                                        <p:cTn id="41" dur="2000" fill="hold"/>
                                        <p:tgtEl>
                                          <p:spTgt spid="87070"/>
                                        </p:tgtEl>
                                        <p:attrNameLst>
                                          <p:attrName>stroke.color</p:attrName>
                                        </p:attrNameLst>
                                      </p:cBhvr>
                                      <p:to>
                                        <a:srgbClr val="FF0000"/>
                                      </p:to>
                                    </p:animClr>
                                    <p:set>
                                      <p:cBhvr>
                                        <p:cTn id="42" dur="2000" fill="hold"/>
                                        <p:tgtEl>
                                          <p:spTgt spid="87070"/>
                                        </p:tgtEl>
                                        <p:attrNameLst>
                                          <p:attrName>stroke.on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87072"/>
                                        </p:tgtEl>
                                      </p:cBhvr>
                                    </p:animEffect>
                                    <p:set>
                                      <p:cBhvr>
                                        <p:cTn id="47" dur="1" fill="hold">
                                          <p:stCondLst>
                                            <p:cond delay="499"/>
                                          </p:stCondLst>
                                        </p:cTn>
                                        <p:tgtEl>
                                          <p:spTgt spid="87072"/>
                                        </p:tgtEl>
                                        <p:attrNameLst>
                                          <p:attrName>style.visibility</p:attrName>
                                        </p:attrNameLst>
                                      </p:cBhvr>
                                      <p:to>
                                        <p:strVal val="hidden"/>
                                      </p:to>
                                    </p:set>
                                  </p:childTnLst>
                                </p:cTn>
                              </p:par>
                            </p:childTnLst>
                          </p:cTn>
                        </p:par>
                        <p:par>
                          <p:cTn id="48" fill="hold">
                            <p:stCondLst>
                              <p:cond delay="500"/>
                            </p:stCondLst>
                            <p:childTnLst>
                              <p:par>
                                <p:cTn id="49" presetID="7" presetClass="emph" presetSubtype="2" fill="hold" nodeType="afterEffect">
                                  <p:stCondLst>
                                    <p:cond delay="0"/>
                                  </p:stCondLst>
                                  <p:childTnLst>
                                    <p:animClr clrSpc="rgb" dir="cw">
                                      <p:cBhvr>
                                        <p:cTn id="50" dur="2000" fill="hold"/>
                                        <p:tgtEl>
                                          <p:spTgt spid="87073"/>
                                        </p:tgtEl>
                                        <p:attrNameLst>
                                          <p:attrName>stroke.color</p:attrName>
                                        </p:attrNameLst>
                                      </p:cBhvr>
                                      <p:to>
                                        <a:srgbClr val="FF0000"/>
                                      </p:to>
                                    </p:animClr>
                                    <p:set>
                                      <p:cBhvr>
                                        <p:cTn id="51" dur="2000" fill="hold"/>
                                        <p:tgtEl>
                                          <p:spTgt spid="87073"/>
                                        </p:tgtEl>
                                        <p:attrNameLst>
                                          <p:attrName>stroke.on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87083"/>
                                        </p:tgtEl>
                                      </p:cBhvr>
                                    </p:animEffect>
                                    <p:set>
                                      <p:cBhvr>
                                        <p:cTn id="56" dur="1" fill="hold">
                                          <p:stCondLst>
                                            <p:cond delay="499"/>
                                          </p:stCondLst>
                                        </p:cTn>
                                        <p:tgtEl>
                                          <p:spTgt spid="87083"/>
                                        </p:tgtEl>
                                        <p:attrNameLst>
                                          <p:attrName>style.visibility</p:attrName>
                                        </p:attrNameLst>
                                      </p:cBhvr>
                                      <p:to>
                                        <p:strVal val="hidden"/>
                                      </p:to>
                                    </p:set>
                                  </p:childTnLst>
                                </p:cTn>
                              </p:par>
                            </p:childTnLst>
                          </p:cTn>
                        </p:par>
                        <p:par>
                          <p:cTn id="57" fill="hold">
                            <p:stCondLst>
                              <p:cond delay="500"/>
                            </p:stCondLst>
                            <p:childTnLst>
                              <p:par>
                                <p:cTn id="58" presetID="7" presetClass="emph" presetSubtype="2" fill="hold" nodeType="afterEffect">
                                  <p:stCondLst>
                                    <p:cond delay="0"/>
                                  </p:stCondLst>
                                  <p:childTnLst>
                                    <p:animClr clrSpc="rgb" dir="cw">
                                      <p:cBhvr>
                                        <p:cTn id="59" dur="2000" fill="hold"/>
                                        <p:tgtEl>
                                          <p:spTgt spid="87084"/>
                                        </p:tgtEl>
                                        <p:attrNameLst>
                                          <p:attrName>stroke.color</p:attrName>
                                        </p:attrNameLst>
                                      </p:cBhvr>
                                      <p:to>
                                        <a:srgbClr val="FF0000"/>
                                      </p:to>
                                    </p:animClr>
                                    <p:set>
                                      <p:cBhvr>
                                        <p:cTn id="60" dur="2000" fill="hold"/>
                                        <p:tgtEl>
                                          <p:spTgt spid="87084"/>
                                        </p:tgtEl>
                                        <p:attrNameLst>
                                          <p:attrName>stroke.on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8" fill="hold" grpId="0" nodeType="clickEffect">
                                  <p:stCondLst>
                                    <p:cond delay="0"/>
                                  </p:stCondLst>
                                  <p:childTnLst>
                                    <p:animEffect transition="out" filter="wipe(left)">
                                      <p:cBhvr>
                                        <p:cTn id="64" dur="500"/>
                                        <p:tgtEl>
                                          <p:spTgt spid="87076"/>
                                        </p:tgtEl>
                                      </p:cBhvr>
                                    </p:animEffect>
                                    <p:set>
                                      <p:cBhvr>
                                        <p:cTn id="65" dur="1" fill="hold">
                                          <p:stCondLst>
                                            <p:cond delay="499"/>
                                          </p:stCondLst>
                                        </p:cTn>
                                        <p:tgtEl>
                                          <p:spTgt spid="87076"/>
                                        </p:tgtEl>
                                        <p:attrNameLst>
                                          <p:attrName>style.visibility</p:attrName>
                                        </p:attrNameLst>
                                      </p:cBhvr>
                                      <p:to>
                                        <p:strVal val="hidden"/>
                                      </p:to>
                                    </p:set>
                                  </p:childTnLst>
                                </p:cTn>
                              </p:par>
                            </p:childTnLst>
                          </p:cTn>
                        </p:par>
                        <p:par>
                          <p:cTn id="66" fill="hold">
                            <p:stCondLst>
                              <p:cond delay="500"/>
                            </p:stCondLst>
                            <p:childTnLst>
                              <p:par>
                                <p:cTn id="67" presetID="7" presetClass="emph" presetSubtype="2" fill="hold" nodeType="afterEffect">
                                  <p:stCondLst>
                                    <p:cond delay="0"/>
                                  </p:stCondLst>
                                  <p:childTnLst>
                                    <p:animClr clrSpc="rgb" dir="cw">
                                      <p:cBhvr>
                                        <p:cTn id="68" dur="2000" fill="hold"/>
                                        <p:tgtEl>
                                          <p:spTgt spid="87074"/>
                                        </p:tgtEl>
                                        <p:attrNameLst>
                                          <p:attrName>stroke.color</p:attrName>
                                        </p:attrNameLst>
                                      </p:cBhvr>
                                      <p:to>
                                        <a:srgbClr val="FF0000"/>
                                      </p:to>
                                    </p:animClr>
                                    <p:set>
                                      <p:cBhvr>
                                        <p:cTn id="69" dur="2000" fill="hold"/>
                                        <p:tgtEl>
                                          <p:spTgt spid="87074"/>
                                        </p:tgtEl>
                                        <p:attrNameLst>
                                          <p:attrName>stroke.on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22" presetClass="exit" presetSubtype="8" fill="hold" grpId="0" nodeType="clickEffect">
                                  <p:stCondLst>
                                    <p:cond delay="0"/>
                                  </p:stCondLst>
                                  <p:childTnLst>
                                    <p:animEffect transition="out" filter="wipe(left)">
                                      <p:cBhvr>
                                        <p:cTn id="73" dur="500"/>
                                        <p:tgtEl>
                                          <p:spTgt spid="87078"/>
                                        </p:tgtEl>
                                      </p:cBhvr>
                                    </p:animEffect>
                                    <p:set>
                                      <p:cBhvr>
                                        <p:cTn id="74" dur="1" fill="hold">
                                          <p:stCondLst>
                                            <p:cond delay="499"/>
                                          </p:stCondLst>
                                        </p:cTn>
                                        <p:tgtEl>
                                          <p:spTgt spid="87078"/>
                                        </p:tgtEl>
                                        <p:attrNameLst>
                                          <p:attrName>style.visibility</p:attrName>
                                        </p:attrNameLst>
                                      </p:cBhvr>
                                      <p:to>
                                        <p:strVal val="hidden"/>
                                      </p:to>
                                    </p:set>
                                  </p:childTnLst>
                                </p:cTn>
                              </p:par>
                            </p:childTnLst>
                          </p:cTn>
                        </p:par>
                        <p:par>
                          <p:cTn id="75" fill="hold">
                            <p:stCondLst>
                              <p:cond delay="500"/>
                            </p:stCondLst>
                            <p:childTnLst>
                              <p:par>
                                <p:cTn id="76" presetID="7" presetClass="emph" presetSubtype="2" fill="hold" nodeType="afterEffect">
                                  <p:stCondLst>
                                    <p:cond delay="0"/>
                                  </p:stCondLst>
                                  <p:childTnLst>
                                    <p:animClr clrSpc="rgb" dir="cw">
                                      <p:cBhvr>
                                        <p:cTn id="77" dur="2000" fill="hold"/>
                                        <p:tgtEl>
                                          <p:spTgt spid="87077"/>
                                        </p:tgtEl>
                                        <p:attrNameLst>
                                          <p:attrName>stroke.color</p:attrName>
                                        </p:attrNameLst>
                                      </p:cBhvr>
                                      <p:to>
                                        <a:srgbClr val="FF0000"/>
                                      </p:to>
                                    </p:animClr>
                                    <p:set>
                                      <p:cBhvr>
                                        <p:cTn id="78" dur="2000" fill="hold"/>
                                        <p:tgtEl>
                                          <p:spTgt spid="87077"/>
                                        </p:tgtEl>
                                        <p:attrNameLst>
                                          <p:attrName>stroke.on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0" nodeType="clickEffect">
                                  <p:stCondLst>
                                    <p:cond delay="0"/>
                                  </p:stCondLst>
                                  <p:childTnLst>
                                    <p:animEffect transition="out" filter="wipe(left)">
                                      <p:cBhvr>
                                        <p:cTn id="82" dur="500"/>
                                        <p:tgtEl>
                                          <p:spTgt spid="87080"/>
                                        </p:tgtEl>
                                      </p:cBhvr>
                                    </p:animEffect>
                                    <p:set>
                                      <p:cBhvr>
                                        <p:cTn id="83" dur="1" fill="hold">
                                          <p:stCondLst>
                                            <p:cond delay="499"/>
                                          </p:stCondLst>
                                        </p:cTn>
                                        <p:tgtEl>
                                          <p:spTgt spid="87080"/>
                                        </p:tgtEl>
                                        <p:attrNameLst>
                                          <p:attrName>style.visibility</p:attrName>
                                        </p:attrNameLst>
                                      </p:cBhvr>
                                      <p:to>
                                        <p:strVal val="hidden"/>
                                      </p:to>
                                    </p:set>
                                  </p:childTnLst>
                                </p:cTn>
                              </p:par>
                            </p:childTnLst>
                          </p:cTn>
                        </p:par>
                        <p:par>
                          <p:cTn id="84" fill="hold">
                            <p:stCondLst>
                              <p:cond delay="500"/>
                            </p:stCondLst>
                            <p:childTnLst>
                              <p:par>
                                <p:cTn id="85" presetID="7" presetClass="emph" presetSubtype="2" fill="hold" nodeType="afterEffect">
                                  <p:stCondLst>
                                    <p:cond delay="0"/>
                                  </p:stCondLst>
                                  <p:childTnLst>
                                    <p:animClr clrSpc="rgb" dir="cw">
                                      <p:cBhvr>
                                        <p:cTn id="86" dur="2000" fill="hold"/>
                                        <p:tgtEl>
                                          <p:spTgt spid="87079"/>
                                        </p:tgtEl>
                                        <p:attrNameLst>
                                          <p:attrName>stroke.color</p:attrName>
                                        </p:attrNameLst>
                                      </p:cBhvr>
                                      <p:to>
                                        <a:srgbClr val="FF0000"/>
                                      </p:to>
                                    </p:animClr>
                                    <p:set>
                                      <p:cBhvr>
                                        <p:cTn id="87" dur="2000" fill="hold"/>
                                        <p:tgtEl>
                                          <p:spTgt spid="8707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8" grpId="0" animBg="1"/>
      <p:bldP spid="87066" grpId="0" animBg="1"/>
      <p:bldP spid="87069" grpId="0" animBg="1"/>
      <p:bldP spid="87071" grpId="0" animBg="1"/>
      <p:bldP spid="87072" grpId="0" animBg="1"/>
      <p:bldP spid="87076" grpId="0" animBg="1"/>
      <p:bldP spid="87078" grpId="0" animBg="1"/>
      <p:bldP spid="87080" grpId="0" animBg="1"/>
      <p:bldP spid="8708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ate Placeholder 4"/>
          <p:cNvSpPr>
            <a:spLocks noGrp="1"/>
          </p:cNvSpPr>
          <p:nvPr>
            <p:ph type="dt" sz="half" idx="11"/>
          </p:nvPr>
        </p:nvSpPr>
        <p:spPr/>
        <p:txBody>
          <a:bodyPr/>
          <a:lstStyle/>
          <a:p>
            <a:r>
              <a:rPr lang="en-US"/>
              <a:t>© 2007 Prentice-Hall, Inc.</a:t>
            </a:r>
          </a:p>
          <a:p>
            <a:endParaRPr lang="en-US"/>
          </a:p>
        </p:txBody>
      </p:sp>
      <p:sp>
        <p:nvSpPr>
          <p:cNvPr id="37" name="Slide Number Placeholder 5"/>
          <p:cNvSpPr>
            <a:spLocks noGrp="1"/>
          </p:cNvSpPr>
          <p:nvPr>
            <p:ph type="sldNum" sz="quarter" idx="12"/>
          </p:nvPr>
        </p:nvSpPr>
        <p:spPr/>
        <p:txBody>
          <a:bodyPr/>
          <a:lstStyle/>
          <a:p>
            <a:fld id="{DE7E756D-08E2-428B-9918-359CF99C1095}" type="slidenum">
              <a:rPr lang="en-US"/>
              <a:pPr/>
              <a:t>22</a:t>
            </a:fld>
            <a:endParaRPr lang="en-US"/>
          </a:p>
        </p:txBody>
      </p:sp>
      <p:sp>
        <p:nvSpPr>
          <p:cNvPr id="88066" name="Rectangle 2"/>
          <p:cNvSpPr>
            <a:spLocks noGrp="1" noChangeArrowheads="1"/>
          </p:cNvSpPr>
          <p:nvPr>
            <p:ph type="title"/>
          </p:nvPr>
        </p:nvSpPr>
        <p:spPr/>
        <p:txBody>
          <a:bodyPr/>
          <a:lstStyle/>
          <a:p>
            <a:r>
              <a:rPr lang="en-US"/>
              <a:t>Start Menu</a:t>
            </a:r>
          </a:p>
        </p:txBody>
      </p:sp>
      <p:pic>
        <p:nvPicPr>
          <p:cNvPr id="88068" name="Picture 4" descr="START"/>
          <p:cNvPicPr>
            <a:picLocks noChangeAspect="1" noChangeArrowheads="1"/>
          </p:cNvPicPr>
          <p:nvPr/>
        </p:nvPicPr>
        <p:blipFill>
          <a:blip r:embed="rId3"/>
          <a:srcRect/>
          <a:stretch>
            <a:fillRect/>
          </a:stretch>
        </p:blipFill>
        <p:spPr bwMode="auto">
          <a:xfrm>
            <a:off x="3429000" y="1828800"/>
            <a:ext cx="3348038" cy="4343400"/>
          </a:xfrm>
          <a:prstGeom prst="rect">
            <a:avLst/>
          </a:prstGeom>
          <a:noFill/>
        </p:spPr>
      </p:pic>
      <p:sp>
        <p:nvSpPr>
          <p:cNvPr id="88069" name="Rectangle 5"/>
          <p:cNvSpPr>
            <a:spLocks noChangeArrowheads="1"/>
          </p:cNvSpPr>
          <p:nvPr/>
        </p:nvSpPr>
        <p:spPr bwMode="auto">
          <a:xfrm>
            <a:off x="4038600" y="1447800"/>
            <a:ext cx="533400" cy="609600"/>
          </a:xfrm>
          <a:prstGeom prst="rect">
            <a:avLst/>
          </a:prstGeom>
          <a:solidFill>
            <a:schemeClr val="bg1"/>
          </a:solidFill>
          <a:ln w="9525">
            <a:solidFill>
              <a:schemeClr val="tx1"/>
            </a:solidFill>
            <a:miter lim="800000"/>
            <a:headEnd/>
            <a:tailEnd/>
          </a:ln>
          <a:effectLst/>
        </p:spPr>
        <p:txBody>
          <a:bodyPr wrap="none" anchor="ctr"/>
          <a:lstStyle/>
          <a:p>
            <a:r>
              <a:rPr lang="en-US" sz="2400" b="1">
                <a:solidFill>
                  <a:schemeClr val="tx1"/>
                </a:solidFill>
              </a:rPr>
              <a:t>A</a:t>
            </a:r>
          </a:p>
        </p:txBody>
      </p:sp>
      <p:sp>
        <p:nvSpPr>
          <p:cNvPr id="88070" name="Rectangle 6"/>
          <p:cNvSpPr>
            <a:spLocks noChangeArrowheads="1"/>
          </p:cNvSpPr>
          <p:nvPr/>
        </p:nvSpPr>
        <p:spPr bwMode="auto">
          <a:xfrm>
            <a:off x="3886200" y="2362200"/>
            <a:ext cx="990600" cy="2286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8071" name="Rectangle 7"/>
          <p:cNvSpPr>
            <a:spLocks noChangeArrowheads="1"/>
          </p:cNvSpPr>
          <p:nvPr/>
        </p:nvSpPr>
        <p:spPr bwMode="auto">
          <a:xfrm>
            <a:off x="2209800" y="1600200"/>
            <a:ext cx="1752600" cy="381000"/>
          </a:xfrm>
          <a:prstGeom prst="rect">
            <a:avLst/>
          </a:prstGeom>
          <a:solidFill>
            <a:schemeClr val="bg1"/>
          </a:solidFill>
          <a:ln w="9525">
            <a:solidFill>
              <a:schemeClr val="tx1"/>
            </a:solidFill>
            <a:miter lim="800000"/>
            <a:headEnd/>
            <a:tailEnd/>
          </a:ln>
          <a:effectLst/>
        </p:spPr>
        <p:txBody>
          <a:bodyPr wrap="none" anchor="ctr"/>
          <a:lstStyle/>
          <a:p>
            <a:pPr algn="l"/>
            <a:r>
              <a:rPr lang="en-US" sz="1600" b="1">
                <a:solidFill>
                  <a:schemeClr val="tx1"/>
                </a:solidFill>
              </a:rPr>
              <a:t>USER NAME</a:t>
            </a:r>
          </a:p>
        </p:txBody>
      </p:sp>
      <p:sp>
        <p:nvSpPr>
          <p:cNvPr id="88072" name="Rectangle 8"/>
          <p:cNvSpPr>
            <a:spLocks noChangeArrowheads="1"/>
          </p:cNvSpPr>
          <p:nvPr/>
        </p:nvSpPr>
        <p:spPr bwMode="auto">
          <a:xfrm>
            <a:off x="685800" y="5105400"/>
            <a:ext cx="1905000" cy="609600"/>
          </a:xfrm>
          <a:prstGeom prst="rect">
            <a:avLst/>
          </a:prstGeom>
          <a:solidFill>
            <a:schemeClr val="bg1"/>
          </a:solidFill>
          <a:ln w="9525">
            <a:solidFill>
              <a:schemeClr val="tx1"/>
            </a:solidFill>
            <a:miter lim="800000"/>
            <a:headEnd/>
            <a:tailEnd/>
          </a:ln>
          <a:effectLst/>
        </p:spPr>
        <p:txBody>
          <a:bodyPr wrap="none" anchor="ctr"/>
          <a:lstStyle/>
          <a:p>
            <a:pPr algn="l"/>
            <a:r>
              <a:rPr lang="en-US" sz="1600" b="1">
                <a:solidFill>
                  <a:schemeClr val="tx1"/>
                </a:solidFill>
              </a:rPr>
              <a:t>ALL PROGRAMS</a:t>
            </a:r>
          </a:p>
          <a:p>
            <a:pPr algn="l"/>
            <a:r>
              <a:rPr lang="en-US" sz="1600" b="1">
                <a:solidFill>
                  <a:schemeClr val="tx1"/>
                </a:solidFill>
              </a:rPr>
              <a:t>BUTTON</a:t>
            </a:r>
          </a:p>
        </p:txBody>
      </p:sp>
      <p:sp>
        <p:nvSpPr>
          <p:cNvPr id="88073" name="Rectangle 9"/>
          <p:cNvSpPr>
            <a:spLocks noChangeArrowheads="1"/>
          </p:cNvSpPr>
          <p:nvPr/>
        </p:nvSpPr>
        <p:spPr bwMode="auto">
          <a:xfrm>
            <a:off x="6934200" y="3581400"/>
            <a:ext cx="2057400" cy="838200"/>
          </a:xfrm>
          <a:prstGeom prst="rect">
            <a:avLst/>
          </a:prstGeom>
          <a:solidFill>
            <a:schemeClr val="bg1"/>
          </a:solidFill>
          <a:ln w="9525">
            <a:solidFill>
              <a:schemeClr val="tx1"/>
            </a:solidFill>
            <a:miter lim="800000"/>
            <a:headEnd/>
            <a:tailEnd/>
          </a:ln>
          <a:effectLst/>
        </p:spPr>
        <p:txBody>
          <a:bodyPr wrap="none" anchor="ctr"/>
          <a:lstStyle/>
          <a:p>
            <a:pPr algn="l"/>
            <a:r>
              <a:rPr lang="en-US" sz="1400" b="1">
                <a:solidFill>
                  <a:schemeClr val="tx1"/>
                </a:solidFill>
              </a:rPr>
              <a:t>SPECIAL FOLDERS</a:t>
            </a:r>
          </a:p>
          <a:p>
            <a:pPr algn="l"/>
            <a:r>
              <a:rPr lang="en-US" sz="1400" b="1">
                <a:solidFill>
                  <a:schemeClr val="tx1"/>
                </a:solidFill>
              </a:rPr>
              <a:t>SYSTEM AREA</a:t>
            </a:r>
          </a:p>
          <a:p>
            <a:pPr algn="l"/>
            <a:r>
              <a:rPr lang="en-US" sz="1400" b="1">
                <a:solidFill>
                  <a:schemeClr val="tx1"/>
                </a:solidFill>
              </a:rPr>
              <a:t>HELP</a:t>
            </a:r>
          </a:p>
        </p:txBody>
      </p:sp>
      <p:sp>
        <p:nvSpPr>
          <p:cNvPr id="88074" name="Rectangle 10"/>
          <p:cNvSpPr>
            <a:spLocks noChangeArrowheads="1"/>
          </p:cNvSpPr>
          <p:nvPr/>
        </p:nvSpPr>
        <p:spPr bwMode="auto">
          <a:xfrm>
            <a:off x="304800" y="4038600"/>
            <a:ext cx="2286000" cy="685800"/>
          </a:xfrm>
          <a:prstGeom prst="rect">
            <a:avLst/>
          </a:prstGeom>
          <a:solidFill>
            <a:schemeClr val="bg1"/>
          </a:solidFill>
          <a:ln w="9525">
            <a:solidFill>
              <a:schemeClr val="tx1"/>
            </a:solidFill>
            <a:miter lim="800000"/>
            <a:headEnd/>
            <a:tailEnd/>
          </a:ln>
          <a:effectLst/>
        </p:spPr>
        <p:txBody>
          <a:bodyPr wrap="none" anchor="ctr"/>
          <a:lstStyle/>
          <a:p>
            <a:pPr algn="l"/>
            <a:r>
              <a:rPr lang="en-US" sz="1600" b="1">
                <a:solidFill>
                  <a:schemeClr val="tx1"/>
                </a:solidFill>
              </a:rPr>
              <a:t>MOST FREQUENTLY</a:t>
            </a:r>
          </a:p>
          <a:p>
            <a:pPr algn="l"/>
            <a:r>
              <a:rPr lang="en-US" sz="1600" b="1">
                <a:solidFill>
                  <a:schemeClr val="tx1"/>
                </a:solidFill>
              </a:rPr>
              <a:t> USED LIST</a:t>
            </a:r>
          </a:p>
        </p:txBody>
      </p:sp>
      <p:sp>
        <p:nvSpPr>
          <p:cNvPr id="88075" name="Rectangle 11"/>
          <p:cNvSpPr>
            <a:spLocks noChangeArrowheads="1"/>
          </p:cNvSpPr>
          <p:nvPr/>
        </p:nvSpPr>
        <p:spPr bwMode="auto">
          <a:xfrm>
            <a:off x="635000" y="5856288"/>
            <a:ext cx="1752600" cy="381000"/>
          </a:xfrm>
          <a:prstGeom prst="rect">
            <a:avLst/>
          </a:prstGeom>
          <a:solidFill>
            <a:schemeClr val="bg1"/>
          </a:solidFill>
          <a:ln w="9525">
            <a:solidFill>
              <a:schemeClr val="tx1"/>
            </a:solidFill>
            <a:miter lim="800000"/>
            <a:headEnd/>
            <a:tailEnd/>
          </a:ln>
          <a:effectLst/>
        </p:spPr>
        <p:txBody>
          <a:bodyPr wrap="none" anchor="ctr"/>
          <a:lstStyle/>
          <a:p>
            <a:pPr algn="l"/>
            <a:r>
              <a:rPr lang="en-US" sz="1600" b="1">
                <a:solidFill>
                  <a:schemeClr val="tx1"/>
                </a:solidFill>
              </a:rPr>
              <a:t>USER LOG OFF</a:t>
            </a:r>
          </a:p>
        </p:txBody>
      </p:sp>
      <p:sp>
        <p:nvSpPr>
          <p:cNvPr id="88076" name="Rectangle 12"/>
          <p:cNvSpPr>
            <a:spLocks noChangeArrowheads="1"/>
          </p:cNvSpPr>
          <p:nvPr/>
        </p:nvSpPr>
        <p:spPr bwMode="auto">
          <a:xfrm>
            <a:off x="6705600" y="5621338"/>
            <a:ext cx="2438400" cy="381000"/>
          </a:xfrm>
          <a:prstGeom prst="rect">
            <a:avLst/>
          </a:prstGeom>
          <a:solidFill>
            <a:schemeClr val="bg1"/>
          </a:solidFill>
          <a:ln w="9525">
            <a:solidFill>
              <a:schemeClr val="tx1"/>
            </a:solidFill>
            <a:miter lim="800000"/>
            <a:headEnd/>
            <a:tailEnd/>
          </a:ln>
          <a:effectLst/>
        </p:spPr>
        <p:txBody>
          <a:bodyPr wrap="none" anchor="ctr"/>
          <a:lstStyle/>
          <a:p>
            <a:pPr algn="l"/>
            <a:r>
              <a:rPr lang="en-US" sz="1600" b="1">
                <a:solidFill>
                  <a:schemeClr val="tx1"/>
                </a:solidFill>
              </a:rPr>
              <a:t>SHUT DOWN/RESTART</a:t>
            </a:r>
          </a:p>
        </p:txBody>
      </p:sp>
      <p:sp>
        <p:nvSpPr>
          <p:cNvPr id="88077" name="Line 13"/>
          <p:cNvSpPr>
            <a:spLocks noChangeShapeType="1"/>
          </p:cNvSpPr>
          <p:nvPr/>
        </p:nvSpPr>
        <p:spPr bwMode="auto">
          <a:xfrm>
            <a:off x="4267200" y="2057400"/>
            <a:ext cx="0" cy="381000"/>
          </a:xfrm>
          <a:prstGeom prst="line">
            <a:avLst/>
          </a:prstGeom>
          <a:noFill/>
          <a:ln w="38100">
            <a:solidFill>
              <a:schemeClr val="bg1"/>
            </a:solidFill>
            <a:round/>
            <a:headEnd/>
            <a:tailEnd type="triangle" w="med" len="med"/>
          </a:ln>
          <a:effectLst/>
        </p:spPr>
        <p:txBody>
          <a:bodyPr/>
          <a:lstStyle/>
          <a:p>
            <a:endParaRPr lang="en-US"/>
          </a:p>
        </p:txBody>
      </p:sp>
      <p:sp>
        <p:nvSpPr>
          <p:cNvPr id="88078" name="Rectangle 14"/>
          <p:cNvSpPr>
            <a:spLocks noChangeArrowheads="1"/>
          </p:cNvSpPr>
          <p:nvPr/>
        </p:nvSpPr>
        <p:spPr bwMode="auto">
          <a:xfrm>
            <a:off x="6343650" y="3670300"/>
            <a:ext cx="533400" cy="609600"/>
          </a:xfrm>
          <a:prstGeom prst="rect">
            <a:avLst/>
          </a:prstGeom>
          <a:solidFill>
            <a:schemeClr val="bg1"/>
          </a:solidFill>
          <a:ln w="9525">
            <a:solidFill>
              <a:schemeClr val="tx1"/>
            </a:solidFill>
            <a:miter lim="800000"/>
            <a:headEnd/>
            <a:tailEnd/>
          </a:ln>
          <a:effectLst/>
        </p:spPr>
        <p:txBody>
          <a:bodyPr wrap="none" anchor="ctr"/>
          <a:lstStyle/>
          <a:p>
            <a:r>
              <a:rPr lang="en-US" sz="2400" b="1">
                <a:solidFill>
                  <a:schemeClr val="tx1"/>
                </a:solidFill>
              </a:rPr>
              <a:t>G</a:t>
            </a:r>
          </a:p>
        </p:txBody>
      </p:sp>
      <p:sp>
        <p:nvSpPr>
          <p:cNvPr id="88079" name="Rectangle 15"/>
          <p:cNvSpPr>
            <a:spLocks noChangeArrowheads="1"/>
          </p:cNvSpPr>
          <p:nvPr/>
        </p:nvSpPr>
        <p:spPr bwMode="auto">
          <a:xfrm>
            <a:off x="6310313" y="4978400"/>
            <a:ext cx="533400" cy="609600"/>
          </a:xfrm>
          <a:prstGeom prst="rect">
            <a:avLst/>
          </a:prstGeom>
          <a:solidFill>
            <a:schemeClr val="bg1"/>
          </a:solidFill>
          <a:ln w="9525">
            <a:solidFill>
              <a:schemeClr val="tx1"/>
            </a:solidFill>
            <a:miter lim="800000"/>
            <a:headEnd/>
            <a:tailEnd/>
          </a:ln>
          <a:effectLst/>
        </p:spPr>
        <p:txBody>
          <a:bodyPr wrap="none" anchor="ctr"/>
          <a:lstStyle/>
          <a:p>
            <a:r>
              <a:rPr lang="en-US" sz="2400" b="1">
                <a:solidFill>
                  <a:schemeClr val="tx1"/>
                </a:solidFill>
              </a:rPr>
              <a:t>F</a:t>
            </a:r>
          </a:p>
        </p:txBody>
      </p:sp>
      <p:sp>
        <p:nvSpPr>
          <p:cNvPr id="88080" name="Rectangle 16"/>
          <p:cNvSpPr>
            <a:spLocks noChangeArrowheads="1"/>
          </p:cNvSpPr>
          <p:nvPr/>
        </p:nvSpPr>
        <p:spPr bwMode="auto">
          <a:xfrm>
            <a:off x="2655888" y="5808663"/>
            <a:ext cx="533400" cy="609600"/>
          </a:xfrm>
          <a:prstGeom prst="rect">
            <a:avLst/>
          </a:prstGeom>
          <a:solidFill>
            <a:schemeClr val="bg1"/>
          </a:solidFill>
          <a:ln w="9525">
            <a:solidFill>
              <a:schemeClr val="tx1"/>
            </a:solidFill>
            <a:miter lim="800000"/>
            <a:headEnd/>
            <a:tailEnd/>
          </a:ln>
          <a:effectLst/>
        </p:spPr>
        <p:txBody>
          <a:bodyPr wrap="none" anchor="ctr"/>
          <a:lstStyle/>
          <a:p>
            <a:r>
              <a:rPr lang="en-US" sz="2400" b="1">
                <a:solidFill>
                  <a:schemeClr val="tx1"/>
                </a:solidFill>
              </a:rPr>
              <a:t>E</a:t>
            </a:r>
          </a:p>
        </p:txBody>
      </p:sp>
      <p:sp>
        <p:nvSpPr>
          <p:cNvPr id="88081" name="Rectangle 17"/>
          <p:cNvSpPr>
            <a:spLocks noChangeArrowheads="1"/>
          </p:cNvSpPr>
          <p:nvPr/>
        </p:nvSpPr>
        <p:spPr bwMode="auto">
          <a:xfrm>
            <a:off x="2682875" y="5094288"/>
            <a:ext cx="533400" cy="609600"/>
          </a:xfrm>
          <a:prstGeom prst="rect">
            <a:avLst/>
          </a:prstGeom>
          <a:solidFill>
            <a:schemeClr val="bg1"/>
          </a:solidFill>
          <a:ln w="9525">
            <a:solidFill>
              <a:schemeClr val="tx1"/>
            </a:solidFill>
            <a:miter lim="800000"/>
            <a:headEnd/>
            <a:tailEnd/>
          </a:ln>
          <a:effectLst/>
        </p:spPr>
        <p:txBody>
          <a:bodyPr wrap="none" anchor="ctr"/>
          <a:lstStyle/>
          <a:p>
            <a:r>
              <a:rPr lang="en-US" sz="2400" b="1">
                <a:solidFill>
                  <a:schemeClr val="tx1"/>
                </a:solidFill>
              </a:rPr>
              <a:t>D</a:t>
            </a:r>
          </a:p>
        </p:txBody>
      </p:sp>
      <p:sp>
        <p:nvSpPr>
          <p:cNvPr id="88082" name="Rectangle 18"/>
          <p:cNvSpPr>
            <a:spLocks noChangeArrowheads="1"/>
          </p:cNvSpPr>
          <p:nvPr/>
        </p:nvSpPr>
        <p:spPr bwMode="auto">
          <a:xfrm>
            <a:off x="2651125" y="4044950"/>
            <a:ext cx="533400" cy="609600"/>
          </a:xfrm>
          <a:prstGeom prst="rect">
            <a:avLst/>
          </a:prstGeom>
          <a:solidFill>
            <a:schemeClr val="bg1"/>
          </a:solidFill>
          <a:ln w="9525">
            <a:solidFill>
              <a:schemeClr val="tx1"/>
            </a:solidFill>
            <a:miter lim="800000"/>
            <a:headEnd/>
            <a:tailEnd/>
          </a:ln>
          <a:effectLst/>
        </p:spPr>
        <p:txBody>
          <a:bodyPr wrap="none" anchor="ctr"/>
          <a:lstStyle/>
          <a:p>
            <a:r>
              <a:rPr lang="en-US" sz="2400" b="1">
                <a:solidFill>
                  <a:schemeClr val="tx1"/>
                </a:solidFill>
              </a:rPr>
              <a:t>C</a:t>
            </a:r>
          </a:p>
        </p:txBody>
      </p:sp>
      <p:sp>
        <p:nvSpPr>
          <p:cNvPr id="88083" name="Rectangle 19"/>
          <p:cNvSpPr>
            <a:spLocks noChangeArrowheads="1"/>
          </p:cNvSpPr>
          <p:nvPr/>
        </p:nvSpPr>
        <p:spPr bwMode="auto">
          <a:xfrm>
            <a:off x="2690813" y="2736850"/>
            <a:ext cx="533400" cy="609600"/>
          </a:xfrm>
          <a:prstGeom prst="rect">
            <a:avLst/>
          </a:prstGeom>
          <a:solidFill>
            <a:schemeClr val="bg1"/>
          </a:solidFill>
          <a:ln w="9525">
            <a:solidFill>
              <a:schemeClr val="tx1"/>
            </a:solidFill>
            <a:miter lim="800000"/>
            <a:headEnd/>
            <a:tailEnd/>
          </a:ln>
          <a:effectLst/>
        </p:spPr>
        <p:txBody>
          <a:bodyPr wrap="none" anchor="ctr"/>
          <a:lstStyle/>
          <a:p>
            <a:r>
              <a:rPr lang="en-US" sz="2400" b="1">
                <a:solidFill>
                  <a:schemeClr val="tx1"/>
                </a:solidFill>
              </a:rPr>
              <a:t>B</a:t>
            </a:r>
          </a:p>
        </p:txBody>
      </p:sp>
      <p:sp>
        <p:nvSpPr>
          <p:cNvPr id="88084" name="Line 20"/>
          <p:cNvSpPr>
            <a:spLocks noChangeShapeType="1"/>
          </p:cNvSpPr>
          <p:nvPr/>
        </p:nvSpPr>
        <p:spPr bwMode="auto">
          <a:xfrm flipV="1">
            <a:off x="3233738" y="5791200"/>
            <a:ext cx="1566862" cy="200025"/>
          </a:xfrm>
          <a:prstGeom prst="line">
            <a:avLst/>
          </a:prstGeom>
          <a:noFill/>
          <a:ln w="38100">
            <a:solidFill>
              <a:schemeClr val="bg1"/>
            </a:solidFill>
            <a:round/>
            <a:headEnd/>
            <a:tailEnd type="triangle" w="med" len="med"/>
          </a:ln>
          <a:effectLst/>
        </p:spPr>
        <p:txBody>
          <a:bodyPr/>
          <a:lstStyle/>
          <a:p>
            <a:endParaRPr lang="en-US"/>
          </a:p>
        </p:txBody>
      </p:sp>
      <p:sp>
        <p:nvSpPr>
          <p:cNvPr id="88085" name="Line 21"/>
          <p:cNvSpPr>
            <a:spLocks noChangeShapeType="1"/>
          </p:cNvSpPr>
          <p:nvPr/>
        </p:nvSpPr>
        <p:spPr bwMode="auto">
          <a:xfrm flipH="1" flipV="1">
            <a:off x="5486400" y="5791200"/>
            <a:ext cx="1168400" cy="28575"/>
          </a:xfrm>
          <a:prstGeom prst="line">
            <a:avLst/>
          </a:prstGeom>
          <a:noFill/>
          <a:ln w="38100">
            <a:solidFill>
              <a:schemeClr val="bg1"/>
            </a:solidFill>
            <a:round/>
            <a:headEnd/>
            <a:tailEnd type="triangle" w="med" len="med"/>
          </a:ln>
          <a:effectLst/>
        </p:spPr>
        <p:txBody>
          <a:bodyPr/>
          <a:lstStyle/>
          <a:p>
            <a:endParaRPr lang="en-US"/>
          </a:p>
        </p:txBody>
      </p:sp>
      <p:sp>
        <p:nvSpPr>
          <p:cNvPr id="88086" name="Rectangle 22"/>
          <p:cNvSpPr>
            <a:spLocks noChangeArrowheads="1"/>
          </p:cNvSpPr>
          <p:nvPr/>
        </p:nvSpPr>
        <p:spPr bwMode="auto">
          <a:xfrm>
            <a:off x="228600" y="2971800"/>
            <a:ext cx="2438400" cy="381000"/>
          </a:xfrm>
          <a:prstGeom prst="rect">
            <a:avLst/>
          </a:prstGeom>
          <a:solidFill>
            <a:schemeClr val="bg1"/>
          </a:solidFill>
          <a:ln w="9525">
            <a:solidFill>
              <a:schemeClr val="tx1"/>
            </a:solidFill>
            <a:miter lim="800000"/>
            <a:headEnd/>
            <a:tailEnd/>
          </a:ln>
          <a:effectLst/>
        </p:spPr>
        <p:txBody>
          <a:bodyPr wrap="none" anchor="ctr"/>
          <a:lstStyle/>
          <a:p>
            <a:pPr algn="l"/>
            <a:r>
              <a:rPr lang="en-US" sz="1600" b="1">
                <a:solidFill>
                  <a:schemeClr val="tx1"/>
                </a:solidFill>
              </a:rPr>
              <a:t>PINNED ITEMS LIST</a:t>
            </a:r>
          </a:p>
        </p:txBody>
      </p:sp>
      <p:sp>
        <p:nvSpPr>
          <p:cNvPr id="88087" name="Line 23"/>
          <p:cNvSpPr>
            <a:spLocks noChangeShapeType="1"/>
          </p:cNvSpPr>
          <p:nvPr/>
        </p:nvSpPr>
        <p:spPr bwMode="auto">
          <a:xfrm>
            <a:off x="3276600" y="5486400"/>
            <a:ext cx="457200" cy="0"/>
          </a:xfrm>
          <a:prstGeom prst="line">
            <a:avLst/>
          </a:prstGeom>
          <a:noFill/>
          <a:ln w="38100">
            <a:solidFill>
              <a:schemeClr val="tx1"/>
            </a:solidFill>
            <a:round/>
            <a:headEnd/>
            <a:tailEnd type="triangle" w="med" len="med"/>
          </a:ln>
          <a:effectLst/>
        </p:spPr>
        <p:txBody>
          <a:bodyPr/>
          <a:lstStyle/>
          <a:p>
            <a:endParaRPr lang="en-US"/>
          </a:p>
        </p:txBody>
      </p:sp>
      <p:sp>
        <p:nvSpPr>
          <p:cNvPr id="88088" name="Line 24"/>
          <p:cNvSpPr>
            <a:spLocks noChangeShapeType="1"/>
          </p:cNvSpPr>
          <p:nvPr/>
        </p:nvSpPr>
        <p:spPr bwMode="auto">
          <a:xfrm>
            <a:off x="3200400" y="4343400"/>
            <a:ext cx="762000" cy="0"/>
          </a:xfrm>
          <a:prstGeom prst="line">
            <a:avLst/>
          </a:prstGeom>
          <a:noFill/>
          <a:ln w="38100">
            <a:solidFill>
              <a:schemeClr val="tx1"/>
            </a:solidFill>
            <a:round/>
            <a:headEnd/>
            <a:tailEnd type="triangle" w="med" len="med"/>
          </a:ln>
          <a:effectLst/>
        </p:spPr>
        <p:txBody>
          <a:bodyPr/>
          <a:lstStyle/>
          <a:p>
            <a:endParaRPr lang="en-US"/>
          </a:p>
        </p:txBody>
      </p:sp>
      <p:sp>
        <p:nvSpPr>
          <p:cNvPr id="88089" name="Line 25"/>
          <p:cNvSpPr>
            <a:spLocks noChangeShapeType="1"/>
          </p:cNvSpPr>
          <p:nvPr/>
        </p:nvSpPr>
        <p:spPr bwMode="auto">
          <a:xfrm>
            <a:off x="3200400" y="3048000"/>
            <a:ext cx="838200" cy="0"/>
          </a:xfrm>
          <a:prstGeom prst="line">
            <a:avLst/>
          </a:prstGeom>
          <a:noFill/>
          <a:ln w="38100">
            <a:solidFill>
              <a:schemeClr val="tx1"/>
            </a:solidFill>
            <a:round/>
            <a:headEnd/>
            <a:tailEnd type="triangle" w="med" len="med"/>
          </a:ln>
          <a:effectLst/>
        </p:spPr>
        <p:txBody>
          <a:bodyPr/>
          <a:lstStyle/>
          <a:p>
            <a:endParaRPr lang="en-US"/>
          </a:p>
        </p:txBody>
      </p:sp>
      <p:sp>
        <p:nvSpPr>
          <p:cNvPr id="88090" name="Line 26"/>
          <p:cNvSpPr>
            <a:spLocks noChangeShapeType="1"/>
          </p:cNvSpPr>
          <p:nvPr/>
        </p:nvSpPr>
        <p:spPr bwMode="auto">
          <a:xfrm flipH="1" flipV="1">
            <a:off x="5791200" y="3505200"/>
            <a:ext cx="533400" cy="304800"/>
          </a:xfrm>
          <a:prstGeom prst="line">
            <a:avLst/>
          </a:prstGeom>
          <a:noFill/>
          <a:ln w="38100">
            <a:solidFill>
              <a:schemeClr val="tx1"/>
            </a:solidFill>
            <a:round/>
            <a:headEnd/>
            <a:tailEnd type="triangle" w="med" len="med"/>
          </a:ln>
          <a:effectLst/>
        </p:spPr>
        <p:txBody>
          <a:bodyPr/>
          <a:lstStyle/>
          <a:p>
            <a:endParaRPr lang="en-US"/>
          </a:p>
        </p:txBody>
      </p:sp>
      <p:sp>
        <p:nvSpPr>
          <p:cNvPr id="88091" name="Line 27"/>
          <p:cNvSpPr>
            <a:spLocks noChangeShapeType="1"/>
          </p:cNvSpPr>
          <p:nvPr/>
        </p:nvSpPr>
        <p:spPr bwMode="auto">
          <a:xfrm flipH="1">
            <a:off x="5715000" y="4038600"/>
            <a:ext cx="609600" cy="0"/>
          </a:xfrm>
          <a:prstGeom prst="line">
            <a:avLst/>
          </a:prstGeom>
          <a:noFill/>
          <a:ln w="38100">
            <a:solidFill>
              <a:schemeClr val="tx1"/>
            </a:solidFill>
            <a:round/>
            <a:headEnd/>
            <a:tailEnd type="triangle" w="med" len="med"/>
          </a:ln>
          <a:effectLst/>
        </p:spPr>
        <p:txBody>
          <a:bodyPr/>
          <a:lstStyle/>
          <a:p>
            <a:endParaRPr lang="en-US"/>
          </a:p>
        </p:txBody>
      </p:sp>
      <p:sp>
        <p:nvSpPr>
          <p:cNvPr id="88092" name="Line 28"/>
          <p:cNvSpPr>
            <a:spLocks noChangeShapeType="1"/>
          </p:cNvSpPr>
          <p:nvPr/>
        </p:nvSpPr>
        <p:spPr bwMode="auto">
          <a:xfrm flipH="1">
            <a:off x="5791200" y="4267200"/>
            <a:ext cx="533400" cy="685800"/>
          </a:xfrm>
          <a:prstGeom prst="line">
            <a:avLst/>
          </a:prstGeom>
          <a:noFill/>
          <a:ln w="38100">
            <a:solidFill>
              <a:schemeClr val="tx1"/>
            </a:solidFill>
            <a:round/>
            <a:headEnd/>
            <a:tailEnd type="triangle" w="med" len="med"/>
          </a:ln>
          <a:effectLst/>
        </p:spPr>
        <p:txBody>
          <a:bodyPr/>
          <a:lstStyle/>
          <a:p>
            <a:endParaRPr lang="en-US"/>
          </a:p>
        </p:txBody>
      </p:sp>
      <p:sp>
        <p:nvSpPr>
          <p:cNvPr id="88093" name="Rectangle 29"/>
          <p:cNvSpPr>
            <a:spLocks noChangeArrowheads="1"/>
          </p:cNvSpPr>
          <p:nvPr/>
        </p:nvSpPr>
        <p:spPr bwMode="auto">
          <a:xfrm>
            <a:off x="554038" y="5854700"/>
            <a:ext cx="1981200" cy="411163"/>
          </a:xfrm>
          <a:prstGeom prst="rect">
            <a:avLst/>
          </a:prstGeom>
          <a:solidFill>
            <a:schemeClr val="bg1"/>
          </a:solidFill>
          <a:ln w="9525">
            <a:solidFill>
              <a:schemeClr val="tx1"/>
            </a:solidFill>
            <a:miter lim="800000"/>
            <a:headEnd/>
            <a:tailEnd/>
          </a:ln>
          <a:effectLst/>
        </p:spPr>
        <p:txBody>
          <a:bodyPr wrap="none" anchor="ctr"/>
          <a:lstStyle/>
          <a:p>
            <a:pPr algn="l"/>
            <a:r>
              <a:rPr lang="en-US" sz="1800">
                <a:solidFill>
                  <a:schemeClr val="tx1"/>
                </a:solidFill>
              </a:rPr>
              <a:t>_____________</a:t>
            </a:r>
          </a:p>
        </p:txBody>
      </p:sp>
      <p:sp>
        <p:nvSpPr>
          <p:cNvPr id="88094" name="Rectangle 30"/>
          <p:cNvSpPr>
            <a:spLocks noChangeArrowheads="1"/>
          </p:cNvSpPr>
          <p:nvPr/>
        </p:nvSpPr>
        <p:spPr bwMode="auto">
          <a:xfrm>
            <a:off x="685800" y="5105400"/>
            <a:ext cx="1905000" cy="609600"/>
          </a:xfrm>
          <a:prstGeom prst="rect">
            <a:avLst/>
          </a:prstGeom>
          <a:solidFill>
            <a:schemeClr val="bg1"/>
          </a:solidFill>
          <a:ln w="9525">
            <a:solidFill>
              <a:schemeClr val="tx1"/>
            </a:solidFill>
            <a:miter lim="800000"/>
            <a:headEnd/>
            <a:tailEnd/>
          </a:ln>
          <a:effectLst/>
        </p:spPr>
        <p:txBody>
          <a:bodyPr wrap="none" anchor="ctr"/>
          <a:lstStyle/>
          <a:p>
            <a:pPr algn="l"/>
            <a:r>
              <a:rPr lang="en-US" sz="1800">
                <a:solidFill>
                  <a:schemeClr val="tx1"/>
                </a:solidFill>
              </a:rPr>
              <a:t>___________</a:t>
            </a:r>
          </a:p>
        </p:txBody>
      </p:sp>
      <p:sp>
        <p:nvSpPr>
          <p:cNvPr id="88095" name="Rectangle 31"/>
          <p:cNvSpPr>
            <a:spLocks noChangeArrowheads="1"/>
          </p:cNvSpPr>
          <p:nvPr/>
        </p:nvSpPr>
        <p:spPr bwMode="auto">
          <a:xfrm>
            <a:off x="304800" y="4038600"/>
            <a:ext cx="2286000" cy="685800"/>
          </a:xfrm>
          <a:prstGeom prst="rect">
            <a:avLst/>
          </a:prstGeom>
          <a:solidFill>
            <a:schemeClr val="bg1"/>
          </a:solidFill>
          <a:ln w="9525">
            <a:solidFill>
              <a:schemeClr val="tx1"/>
            </a:solidFill>
            <a:miter lim="800000"/>
            <a:headEnd/>
            <a:tailEnd/>
          </a:ln>
          <a:effectLst/>
        </p:spPr>
        <p:txBody>
          <a:bodyPr wrap="none" anchor="ctr"/>
          <a:lstStyle/>
          <a:p>
            <a:pPr algn="l"/>
            <a:r>
              <a:rPr lang="en-US" sz="1800">
                <a:solidFill>
                  <a:schemeClr val="tx1"/>
                </a:solidFill>
              </a:rPr>
              <a:t>_______________</a:t>
            </a:r>
          </a:p>
        </p:txBody>
      </p:sp>
      <p:sp>
        <p:nvSpPr>
          <p:cNvPr id="88096" name="Rectangle 32"/>
          <p:cNvSpPr>
            <a:spLocks noChangeArrowheads="1"/>
          </p:cNvSpPr>
          <p:nvPr/>
        </p:nvSpPr>
        <p:spPr bwMode="auto">
          <a:xfrm>
            <a:off x="228600" y="2971800"/>
            <a:ext cx="2438400" cy="381000"/>
          </a:xfrm>
          <a:prstGeom prst="rect">
            <a:avLst/>
          </a:prstGeom>
          <a:solidFill>
            <a:schemeClr val="bg1"/>
          </a:solidFill>
          <a:ln w="9525">
            <a:solidFill>
              <a:schemeClr val="tx1"/>
            </a:solidFill>
            <a:miter lim="800000"/>
            <a:headEnd/>
            <a:tailEnd/>
          </a:ln>
          <a:effectLst/>
        </p:spPr>
        <p:txBody>
          <a:bodyPr wrap="none" anchor="ctr"/>
          <a:lstStyle/>
          <a:p>
            <a:pPr algn="l"/>
            <a:r>
              <a:rPr lang="en-US" sz="1800">
                <a:solidFill>
                  <a:schemeClr val="tx1"/>
                </a:solidFill>
              </a:rPr>
              <a:t>_______________</a:t>
            </a:r>
          </a:p>
        </p:txBody>
      </p:sp>
      <p:sp>
        <p:nvSpPr>
          <p:cNvPr id="88097" name="Rectangle 33"/>
          <p:cNvSpPr>
            <a:spLocks noChangeArrowheads="1"/>
          </p:cNvSpPr>
          <p:nvPr/>
        </p:nvSpPr>
        <p:spPr bwMode="auto">
          <a:xfrm>
            <a:off x="2209800" y="1600200"/>
            <a:ext cx="1752600" cy="381000"/>
          </a:xfrm>
          <a:prstGeom prst="rect">
            <a:avLst/>
          </a:prstGeom>
          <a:solidFill>
            <a:schemeClr val="bg1"/>
          </a:solidFill>
          <a:ln w="9525">
            <a:solidFill>
              <a:schemeClr val="tx1"/>
            </a:solidFill>
            <a:miter lim="800000"/>
            <a:headEnd/>
            <a:tailEnd/>
          </a:ln>
          <a:effectLst/>
        </p:spPr>
        <p:txBody>
          <a:bodyPr wrap="none" anchor="ctr"/>
          <a:lstStyle/>
          <a:p>
            <a:pPr algn="l"/>
            <a:r>
              <a:rPr lang="en-US" sz="1800">
                <a:solidFill>
                  <a:schemeClr val="tx1"/>
                </a:solidFill>
              </a:rPr>
              <a:t>____________</a:t>
            </a:r>
          </a:p>
        </p:txBody>
      </p:sp>
      <p:sp>
        <p:nvSpPr>
          <p:cNvPr id="88098" name="Rectangle 34"/>
          <p:cNvSpPr>
            <a:spLocks noChangeArrowheads="1"/>
          </p:cNvSpPr>
          <p:nvPr/>
        </p:nvSpPr>
        <p:spPr bwMode="auto">
          <a:xfrm>
            <a:off x="6934200" y="3505200"/>
            <a:ext cx="2057400" cy="914400"/>
          </a:xfrm>
          <a:prstGeom prst="rect">
            <a:avLst/>
          </a:prstGeom>
          <a:solidFill>
            <a:schemeClr val="bg1"/>
          </a:solidFill>
          <a:ln w="9525">
            <a:solidFill>
              <a:schemeClr val="tx1"/>
            </a:solidFill>
            <a:miter lim="800000"/>
            <a:headEnd/>
            <a:tailEnd/>
          </a:ln>
          <a:effectLst/>
        </p:spPr>
        <p:txBody>
          <a:bodyPr wrap="none" anchor="ctr"/>
          <a:lstStyle/>
          <a:p>
            <a:pPr algn="l"/>
            <a:r>
              <a:rPr lang="en-US" sz="1800">
                <a:solidFill>
                  <a:schemeClr val="tx1"/>
                </a:solidFill>
              </a:rPr>
              <a:t>_______________</a:t>
            </a:r>
          </a:p>
          <a:p>
            <a:pPr algn="l"/>
            <a:r>
              <a:rPr lang="en-US" sz="1800">
                <a:solidFill>
                  <a:schemeClr val="tx1"/>
                </a:solidFill>
              </a:rPr>
              <a:t>_______________</a:t>
            </a:r>
          </a:p>
          <a:p>
            <a:pPr algn="l"/>
            <a:r>
              <a:rPr lang="en-US" sz="1800">
                <a:solidFill>
                  <a:schemeClr val="tx1"/>
                </a:solidFill>
              </a:rPr>
              <a:t>_______________</a:t>
            </a:r>
          </a:p>
        </p:txBody>
      </p:sp>
      <p:sp>
        <p:nvSpPr>
          <p:cNvPr id="88099" name="Rectangle 35"/>
          <p:cNvSpPr>
            <a:spLocks noChangeArrowheads="1"/>
          </p:cNvSpPr>
          <p:nvPr/>
        </p:nvSpPr>
        <p:spPr bwMode="auto">
          <a:xfrm>
            <a:off x="6705600" y="5649913"/>
            <a:ext cx="2438400" cy="381000"/>
          </a:xfrm>
          <a:prstGeom prst="rect">
            <a:avLst/>
          </a:prstGeom>
          <a:solidFill>
            <a:schemeClr val="bg1"/>
          </a:solidFill>
          <a:ln w="9525">
            <a:solidFill>
              <a:schemeClr val="tx1"/>
            </a:solidFill>
            <a:miter lim="800000"/>
            <a:headEnd/>
            <a:tailEnd/>
          </a:ln>
          <a:effectLst/>
        </p:spPr>
        <p:txBody>
          <a:bodyPr wrap="none" anchor="ctr"/>
          <a:lstStyle/>
          <a:p>
            <a:pPr algn="l"/>
            <a:r>
              <a:rPr lang="en-US" sz="1800">
                <a:solidFill>
                  <a:schemeClr val="tx1"/>
                </a:solidFill>
              </a:rPr>
              <a:t>_______________</a:t>
            </a:r>
          </a:p>
        </p:txBody>
      </p:sp>
      <p:sp>
        <p:nvSpPr>
          <p:cNvPr id="88100" name="Text Box 36"/>
          <p:cNvSpPr txBox="1">
            <a:spLocks noChangeArrowheads="1"/>
          </p:cNvSpPr>
          <p:nvPr/>
        </p:nvSpPr>
        <p:spPr bwMode="auto">
          <a:xfrm>
            <a:off x="346075" y="858838"/>
            <a:ext cx="2220913" cy="701675"/>
          </a:xfrm>
          <a:prstGeom prst="rect">
            <a:avLst/>
          </a:prstGeom>
          <a:noFill/>
          <a:ln w="9525">
            <a:noFill/>
            <a:miter lim="800000"/>
            <a:headEnd/>
            <a:tailEnd/>
          </a:ln>
          <a:effectLst/>
        </p:spPr>
        <p:txBody>
          <a:bodyPr>
            <a:spAutoFit/>
          </a:bodyPr>
          <a:lstStyle/>
          <a:p>
            <a:pPr algn="l">
              <a:spcBef>
                <a:spcPct val="50000"/>
              </a:spcBef>
            </a:pPr>
            <a:r>
              <a:rPr lang="en-US" sz="2000">
                <a:solidFill>
                  <a:schemeClr val="tx1"/>
                </a:solidFill>
              </a:rPr>
              <a:t>Click to view Start menu features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88097"/>
                                        </p:tgtEl>
                                      </p:cBhvr>
                                    </p:animEffect>
                                    <p:set>
                                      <p:cBhvr>
                                        <p:cTn id="7" dur="1" fill="hold">
                                          <p:stCondLst>
                                            <p:cond delay="499"/>
                                          </p:stCondLst>
                                        </p:cTn>
                                        <p:tgtEl>
                                          <p:spTgt spid="88097"/>
                                        </p:tgtEl>
                                        <p:attrNameLst>
                                          <p:attrName>style.visibility</p:attrName>
                                        </p:attrNameLst>
                                      </p:cBhvr>
                                      <p:to>
                                        <p:strVal val="hidden"/>
                                      </p:to>
                                    </p:set>
                                  </p:childTnLst>
                                </p:cTn>
                              </p:par>
                            </p:childTnLst>
                          </p:cTn>
                        </p:par>
                        <p:par>
                          <p:cTn id="8" fill="hold">
                            <p:stCondLst>
                              <p:cond delay="500"/>
                            </p:stCondLst>
                            <p:childTnLst>
                              <p:par>
                                <p:cTn id="9" presetID="7" presetClass="emph" presetSubtype="2" fill="hold" nodeType="afterEffect">
                                  <p:stCondLst>
                                    <p:cond delay="0"/>
                                  </p:stCondLst>
                                  <p:childTnLst>
                                    <p:animClr clrSpc="rgb" dir="cw">
                                      <p:cBhvr>
                                        <p:cTn id="10" dur="2000" fill="hold"/>
                                        <p:tgtEl>
                                          <p:spTgt spid="88077"/>
                                        </p:tgtEl>
                                        <p:attrNameLst>
                                          <p:attrName>stroke.color</p:attrName>
                                        </p:attrNameLst>
                                      </p:cBhvr>
                                      <p:to>
                                        <a:srgbClr val="FF0000"/>
                                      </p:to>
                                    </p:animClr>
                                    <p:set>
                                      <p:cBhvr>
                                        <p:cTn id="11" dur="2000" fill="hold"/>
                                        <p:tgtEl>
                                          <p:spTgt spid="88077"/>
                                        </p:tgtEl>
                                        <p:attrNameLst>
                                          <p:attrName>stroke.on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88096"/>
                                        </p:tgtEl>
                                      </p:cBhvr>
                                    </p:animEffect>
                                    <p:set>
                                      <p:cBhvr>
                                        <p:cTn id="16" dur="1" fill="hold">
                                          <p:stCondLst>
                                            <p:cond delay="499"/>
                                          </p:stCondLst>
                                        </p:cTn>
                                        <p:tgtEl>
                                          <p:spTgt spid="88096"/>
                                        </p:tgtEl>
                                        <p:attrNameLst>
                                          <p:attrName>style.visibility</p:attrName>
                                        </p:attrNameLst>
                                      </p:cBhvr>
                                      <p:to>
                                        <p:strVal val="hidden"/>
                                      </p:to>
                                    </p:set>
                                  </p:childTnLst>
                                </p:cTn>
                              </p:par>
                            </p:childTnLst>
                          </p:cTn>
                        </p:par>
                        <p:par>
                          <p:cTn id="17" fill="hold">
                            <p:stCondLst>
                              <p:cond delay="500"/>
                            </p:stCondLst>
                            <p:childTnLst>
                              <p:par>
                                <p:cTn id="18" presetID="7" presetClass="emph" presetSubtype="2" fill="hold" nodeType="afterEffect">
                                  <p:stCondLst>
                                    <p:cond delay="0"/>
                                  </p:stCondLst>
                                  <p:childTnLst>
                                    <p:animClr clrSpc="rgb" dir="cw">
                                      <p:cBhvr>
                                        <p:cTn id="19" dur="2000" fill="hold"/>
                                        <p:tgtEl>
                                          <p:spTgt spid="88089"/>
                                        </p:tgtEl>
                                        <p:attrNameLst>
                                          <p:attrName>stroke.color</p:attrName>
                                        </p:attrNameLst>
                                      </p:cBhvr>
                                      <p:to>
                                        <a:srgbClr val="FF0000"/>
                                      </p:to>
                                    </p:animClr>
                                    <p:set>
                                      <p:cBhvr>
                                        <p:cTn id="20" dur="2000" fill="hold"/>
                                        <p:tgtEl>
                                          <p:spTgt spid="88089"/>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88095"/>
                                        </p:tgtEl>
                                      </p:cBhvr>
                                    </p:animEffect>
                                    <p:set>
                                      <p:cBhvr>
                                        <p:cTn id="25" dur="1" fill="hold">
                                          <p:stCondLst>
                                            <p:cond delay="499"/>
                                          </p:stCondLst>
                                        </p:cTn>
                                        <p:tgtEl>
                                          <p:spTgt spid="88095"/>
                                        </p:tgtEl>
                                        <p:attrNameLst>
                                          <p:attrName>style.visibility</p:attrName>
                                        </p:attrNameLst>
                                      </p:cBhvr>
                                      <p:to>
                                        <p:strVal val="hidden"/>
                                      </p:to>
                                    </p:set>
                                  </p:childTnLst>
                                </p:cTn>
                              </p:par>
                            </p:childTnLst>
                          </p:cTn>
                        </p:par>
                        <p:par>
                          <p:cTn id="26" fill="hold">
                            <p:stCondLst>
                              <p:cond delay="500"/>
                            </p:stCondLst>
                            <p:childTnLst>
                              <p:par>
                                <p:cTn id="27" presetID="7" presetClass="emph" presetSubtype="2" fill="hold" nodeType="afterEffect">
                                  <p:stCondLst>
                                    <p:cond delay="0"/>
                                  </p:stCondLst>
                                  <p:childTnLst>
                                    <p:animClr clrSpc="rgb" dir="cw">
                                      <p:cBhvr>
                                        <p:cTn id="28" dur="2000" fill="hold"/>
                                        <p:tgtEl>
                                          <p:spTgt spid="88088"/>
                                        </p:tgtEl>
                                        <p:attrNameLst>
                                          <p:attrName>stroke.color</p:attrName>
                                        </p:attrNameLst>
                                      </p:cBhvr>
                                      <p:to>
                                        <a:srgbClr val="FF0000"/>
                                      </p:to>
                                    </p:animClr>
                                    <p:set>
                                      <p:cBhvr>
                                        <p:cTn id="29" dur="2000" fill="hold"/>
                                        <p:tgtEl>
                                          <p:spTgt spid="88088"/>
                                        </p:tgtEl>
                                        <p:attrNameLst>
                                          <p:attrName>stroke.on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8" fill="hold" grpId="0" nodeType="clickEffect">
                                  <p:stCondLst>
                                    <p:cond delay="0"/>
                                  </p:stCondLst>
                                  <p:childTnLst>
                                    <p:animEffect transition="out" filter="wipe(left)">
                                      <p:cBhvr>
                                        <p:cTn id="33" dur="500"/>
                                        <p:tgtEl>
                                          <p:spTgt spid="88094"/>
                                        </p:tgtEl>
                                      </p:cBhvr>
                                    </p:animEffect>
                                    <p:set>
                                      <p:cBhvr>
                                        <p:cTn id="34" dur="1" fill="hold">
                                          <p:stCondLst>
                                            <p:cond delay="499"/>
                                          </p:stCondLst>
                                        </p:cTn>
                                        <p:tgtEl>
                                          <p:spTgt spid="88094"/>
                                        </p:tgtEl>
                                        <p:attrNameLst>
                                          <p:attrName>style.visibility</p:attrName>
                                        </p:attrNameLst>
                                      </p:cBhvr>
                                      <p:to>
                                        <p:strVal val="hidden"/>
                                      </p:to>
                                    </p:set>
                                  </p:childTnLst>
                                </p:cTn>
                              </p:par>
                            </p:childTnLst>
                          </p:cTn>
                        </p:par>
                        <p:par>
                          <p:cTn id="35" fill="hold">
                            <p:stCondLst>
                              <p:cond delay="500"/>
                            </p:stCondLst>
                            <p:childTnLst>
                              <p:par>
                                <p:cTn id="36" presetID="7" presetClass="emph" presetSubtype="2" fill="hold" nodeType="afterEffect">
                                  <p:stCondLst>
                                    <p:cond delay="0"/>
                                  </p:stCondLst>
                                  <p:childTnLst>
                                    <p:animClr clrSpc="rgb" dir="cw">
                                      <p:cBhvr>
                                        <p:cTn id="37" dur="2000" fill="hold"/>
                                        <p:tgtEl>
                                          <p:spTgt spid="88087"/>
                                        </p:tgtEl>
                                        <p:attrNameLst>
                                          <p:attrName>stroke.color</p:attrName>
                                        </p:attrNameLst>
                                      </p:cBhvr>
                                      <p:to>
                                        <a:srgbClr val="FF0000"/>
                                      </p:to>
                                    </p:animClr>
                                    <p:set>
                                      <p:cBhvr>
                                        <p:cTn id="38" dur="2000" fill="hold"/>
                                        <p:tgtEl>
                                          <p:spTgt spid="88087"/>
                                        </p:tgtEl>
                                        <p:attrNameLst>
                                          <p:attrName>stroke.on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88093"/>
                                        </p:tgtEl>
                                      </p:cBhvr>
                                    </p:animEffect>
                                    <p:set>
                                      <p:cBhvr>
                                        <p:cTn id="43" dur="1" fill="hold">
                                          <p:stCondLst>
                                            <p:cond delay="499"/>
                                          </p:stCondLst>
                                        </p:cTn>
                                        <p:tgtEl>
                                          <p:spTgt spid="88093"/>
                                        </p:tgtEl>
                                        <p:attrNameLst>
                                          <p:attrName>style.visibility</p:attrName>
                                        </p:attrNameLst>
                                      </p:cBhvr>
                                      <p:to>
                                        <p:strVal val="hidden"/>
                                      </p:to>
                                    </p:set>
                                  </p:childTnLst>
                                </p:cTn>
                              </p:par>
                            </p:childTnLst>
                          </p:cTn>
                        </p:par>
                        <p:par>
                          <p:cTn id="44" fill="hold">
                            <p:stCondLst>
                              <p:cond delay="500"/>
                            </p:stCondLst>
                            <p:childTnLst>
                              <p:par>
                                <p:cTn id="45" presetID="7" presetClass="emph" presetSubtype="2" fill="hold" nodeType="afterEffect">
                                  <p:stCondLst>
                                    <p:cond delay="0"/>
                                  </p:stCondLst>
                                  <p:childTnLst>
                                    <p:animClr clrSpc="rgb" dir="cw">
                                      <p:cBhvr>
                                        <p:cTn id="46" dur="2000" fill="hold"/>
                                        <p:tgtEl>
                                          <p:spTgt spid="88084"/>
                                        </p:tgtEl>
                                        <p:attrNameLst>
                                          <p:attrName>stroke.color</p:attrName>
                                        </p:attrNameLst>
                                      </p:cBhvr>
                                      <p:to>
                                        <a:srgbClr val="FF0000"/>
                                      </p:to>
                                    </p:animClr>
                                    <p:set>
                                      <p:cBhvr>
                                        <p:cTn id="47" dur="2000" fill="hold"/>
                                        <p:tgtEl>
                                          <p:spTgt spid="88084"/>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88099"/>
                                        </p:tgtEl>
                                      </p:cBhvr>
                                    </p:animEffect>
                                    <p:set>
                                      <p:cBhvr>
                                        <p:cTn id="52" dur="1" fill="hold">
                                          <p:stCondLst>
                                            <p:cond delay="499"/>
                                          </p:stCondLst>
                                        </p:cTn>
                                        <p:tgtEl>
                                          <p:spTgt spid="88099"/>
                                        </p:tgtEl>
                                        <p:attrNameLst>
                                          <p:attrName>style.visibility</p:attrName>
                                        </p:attrNameLst>
                                      </p:cBhvr>
                                      <p:to>
                                        <p:strVal val="hidden"/>
                                      </p:to>
                                    </p:set>
                                  </p:childTnLst>
                                </p:cTn>
                              </p:par>
                            </p:childTnLst>
                          </p:cTn>
                        </p:par>
                        <p:par>
                          <p:cTn id="53" fill="hold">
                            <p:stCondLst>
                              <p:cond delay="500"/>
                            </p:stCondLst>
                            <p:childTnLst>
                              <p:par>
                                <p:cTn id="54" presetID="7" presetClass="emph" presetSubtype="2" fill="hold" nodeType="afterEffect">
                                  <p:stCondLst>
                                    <p:cond delay="0"/>
                                  </p:stCondLst>
                                  <p:childTnLst>
                                    <p:animClr clrSpc="rgb" dir="cw">
                                      <p:cBhvr>
                                        <p:cTn id="55" dur="2000" fill="hold"/>
                                        <p:tgtEl>
                                          <p:spTgt spid="88085"/>
                                        </p:tgtEl>
                                        <p:attrNameLst>
                                          <p:attrName>stroke.color</p:attrName>
                                        </p:attrNameLst>
                                      </p:cBhvr>
                                      <p:to>
                                        <a:srgbClr val="FF0000"/>
                                      </p:to>
                                    </p:animClr>
                                    <p:set>
                                      <p:cBhvr>
                                        <p:cTn id="56" dur="2000" fill="hold"/>
                                        <p:tgtEl>
                                          <p:spTgt spid="88085"/>
                                        </p:tgtEl>
                                        <p:attrNameLst>
                                          <p:attrName>stroke.on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8" fill="hold" grpId="0" nodeType="clickEffect">
                                  <p:stCondLst>
                                    <p:cond delay="0"/>
                                  </p:stCondLst>
                                  <p:childTnLst>
                                    <p:animEffect transition="out" filter="wipe(left)">
                                      <p:cBhvr>
                                        <p:cTn id="60" dur="500"/>
                                        <p:tgtEl>
                                          <p:spTgt spid="88098"/>
                                        </p:tgtEl>
                                      </p:cBhvr>
                                    </p:animEffect>
                                    <p:set>
                                      <p:cBhvr>
                                        <p:cTn id="61" dur="1" fill="hold">
                                          <p:stCondLst>
                                            <p:cond delay="499"/>
                                          </p:stCondLst>
                                        </p:cTn>
                                        <p:tgtEl>
                                          <p:spTgt spid="88098"/>
                                        </p:tgtEl>
                                        <p:attrNameLst>
                                          <p:attrName>style.visibility</p:attrName>
                                        </p:attrNameLst>
                                      </p:cBhvr>
                                      <p:to>
                                        <p:strVal val="hidden"/>
                                      </p:to>
                                    </p:set>
                                  </p:childTnLst>
                                </p:cTn>
                              </p:par>
                            </p:childTnLst>
                          </p:cTn>
                        </p:par>
                        <p:par>
                          <p:cTn id="62" fill="hold">
                            <p:stCondLst>
                              <p:cond delay="500"/>
                            </p:stCondLst>
                            <p:childTnLst>
                              <p:par>
                                <p:cTn id="63" presetID="7" presetClass="emph" presetSubtype="2" fill="hold" nodeType="afterEffect">
                                  <p:stCondLst>
                                    <p:cond delay="0"/>
                                  </p:stCondLst>
                                  <p:childTnLst>
                                    <p:animClr clrSpc="rgb" dir="cw">
                                      <p:cBhvr>
                                        <p:cTn id="64" dur="2000" fill="hold"/>
                                        <p:tgtEl>
                                          <p:spTgt spid="88092"/>
                                        </p:tgtEl>
                                        <p:attrNameLst>
                                          <p:attrName>stroke.color</p:attrName>
                                        </p:attrNameLst>
                                      </p:cBhvr>
                                      <p:to>
                                        <a:srgbClr val="FF0000"/>
                                      </p:to>
                                    </p:animClr>
                                    <p:set>
                                      <p:cBhvr>
                                        <p:cTn id="65" dur="2000" fill="hold"/>
                                        <p:tgtEl>
                                          <p:spTgt spid="88092"/>
                                        </p:tgtEl>
                                        <p:attrNameLst>
                                          <p:attrName>stroke.on</p:attrName>
                                        </p:attrNameLst>
                                      </p:cBhvr>
                                      <p:to>
                                        <p:strVal val="true"/>
                                      </p:to>
                                    </p:set>
                                  </p:childTnLst>
                                </p:cTn>
                              </p:par>
                              <p:par>
                                <p:cTn id="66" presetID="7" presetClass="emph" presetSubtype="2" fill="hold" nodeType="withEffect">
                                  <p:stCondLst>
                                    <p:cond delay="0"/>
                                  </p:stCondLst>
                                  <p:childTnLst>
                                    <p:animClr clrSpc="rgb" dir="cw">
                                      <p:cBhvr>
                                        <p:cTn id="67" dur="2000" fill="hold"/>
                                        <p:tgtEl>
                                          <p:spTgt spid="88091"/>
                                        </p:tgtEl>
                                        <p:attrNameLst>
                                          <p:attrName>stroke.color</p:attrName>
                                        </p:attrNameLst>
                                      </p:cBhvr>
                                      <p:to>
                                        <a:srgbClr val="FF0000"/>
                                      </p:to>
                                    </p:animClr>
                                    <p:set>
                                      <p:cBhvr>
                                        <p:cTn id="68" dur="2000" fill="hold"/>
                                        <p:tgtEl>
                                          <p:spTgt spid="88091"/>
                                        </p:tgtEl>
                                        <p:attrNameLst>
                                          <p:attrName>stroke.on</p:attrName>
                                        </p:attrNameLst>
                                      </p:cBhvr>
                                      <p:to>
                                        <p:strVal val="true"/>
                                      </p:to>
                                    </p:set>
                                  </p:childTnLst>
                                </p:cTn>
                              </p:par>
                              <p:par>
                                <p:cTn id="69" presetID="7" presetClass="emph" presetSubtype="2" fill="hold" nodeType="withEffect">
                                  <p:stCondLst>
                                    <p:cond delay="0"/>
                                  </p:stCondLst>
                                  <p:childTnLst>
                                    <p:animClr clrSpc="rgb" dir="cw">
                                      <p:cBhvr>
                                        <p:cTn id="70" dur="2000" fill="hold"/>
                                        <p:tgtEl>
                                          <p:spTgt spid="88090"/>
                                        </p:tgtEl>
                                        <p:attrNameLst>
                                          <p:attrName>stroke.color</p:attrName>
                                        </p:attrNameLst>
                                      </p:cBhvr>
                                      <p:to>
                                        <a:srgbClr val="FF0000"/>
                                      </p:to>
                                    </p:animClr>
                                    <p:set>
                                      <p:cBhvr>
                                        <p:cTn id="71" dur="2000" fill="hold"/>
                                        <p:tgtEl>
                                          <p:spTgt spid="880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93" grpId="0" animBg="1"/>
      <p:bldP spid="88094" grpId="0" animBg="1"/>
      <p:bldP spid="88095" grpId="0" animBg="1"/>
      <p:bldP spid="88096" grpId="0" animBg="1"/>
      <p:bldP spid="88097" grpId="0" animBg="1"/>
      <p:bldP spid="88098" grpId="0" animBg="1"/>
      <p:bldP spid="8809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ate Placeholder 4"/>
          <p:cNvSpPr>
            <a:spLocks noGrp="1"/>
          </p:cNvSpPr>
          <p:nvPr>
            <p:ph type="dt" sz="half" idx="11"/>
          </p:nvPr>
        </p:nvSpPr>
        <p:spPr/>
        <p:txBody>
          <a:bodyPr/>
          <a:lstStyle/>
          <a:p>
            <a:r>
              <a:rPr lang="en-US"/>
              <a:t>© 2007 Prentice-Hall, Inc.</a:t>
            </a:r>
          </a:p>
          <a:p>
            <a:endParaRPr lang="en-US"/>
          </a:p>
        </p:txBody>
      </p:sp>
      <p:sp>
        <p:nvSpPr>
          <p:cNvPr id="35" name="Slide Number Placeholder 5"/>
          <p:cNvSpPr>
            <a:spLocks noGrp="1"/>
          </p:cNvSpPr>
          <p:nvPr>
            <p:ph type="sldNum" sz="quarter" idx="12"/>
          </p:nvPr>
        </p:nvSpPr>
        <p:spPr/>
        <p:txBody>
          <a:bodyPr/>
          <a:lstStyle/>
          <a:p>
            <a:fld id="{10ECF90F-43D7-4A36-A6C4-8CE3329D2717}" type="slidenum">
              <a:rPr lang="en-US"/>
              <a:pPr/>
              <a:t>23</a:t>
            </a:fld>
            <a:endParaRPr lang="en-US"/>
          </a:p>
        </p:txBody>
      </p:sp>
      <p:pic>
        <p:nvPicPr>
          <p:cNvPr id="89091" name="Picture 3"/>
          <p:cNvPicPr>
            <a:picLocks noChangeAspect="1" noChangeArrowheads="1"/>
          </p:cNvPicPr>
          <p:nvPr/>
        </p:nvPicPr>
        <p:blipFill>
          <a:blip r:embed="rId3"/>
          <a:srcRect/>
          <a:stretch>
            <a:fillRect/>
          </a:stretch>
        </p:blipFill>
        <p:spPr bwMode="auto">
          <a:xfrm>
            <a:off x="2133600" y="1447800"/>
            <a:ext cx="5167313" cy="4743450"/>
          </a:xfrm>
          <a:prstGeom prst="rect">
            <a:avLst/>
          </a:prstGeom>
          <a:noFill/>
          <a:ln w="9525">
            <a:noFill/>
            <a:miter lim="800000"/>
            <a:headEnd/>
            <a:tailEnd/>
          </a:ln>
          <a:effectLst>
            <a:outerShdw dist="35921" dir="2700000" algn="ctr" rotWithShape="0">
              <a:schemeClr val="tx1"/>
            </a:outerShdw>
          </a:effectLst>
        </p:spPr>
      </p:pic>
      <p:sp>
        <p:nvSpPr>
          <p:cNvPr id="89092" name="Rectangle 4"/>
          <p:cNvSpPr>
            <a:spLocks noGrp="1" noChangeArrowheads="1"/>
          </p:cNvSpPr>
          <p:nvPr>
            <p:ph type="title"/>
          </p:nvPr>
        </p:nvSpPr>
        <p:spPr/>
        <p:txBody>
          <a:bodyPr/>
          <a:lstStyle/>
          <a:p>
            <a:r>
              <a:rPr lang="en-US"/>
              <a:t>Window </a:t>
            </a:r>
          </a:p>
        </p:txBody>
      </p:sp>
      <p:sp>
        <p:nvSpPr>
          <p:cNvPr id="89093" name="Text Box 5"/>
          <p:cNvSpPr txBox="1">
            <a:spLocks noChangeArrowheads="1"/>
          </p:cNvSpPr>
          <p:nvPr/>
        </p:nvSpPr>
        <p:spPr bwMode="auto">
          <a:xfrm>
            <a:off x="1585913" y="1357313"/>
            <a:ext cx="374650" cy="392112"/>
          </a:xfrm>
          <a:prstGeom prst="rect">
            <a:avLst/>
          </a:prstGeom>
          <a:solidFill>
            <a:schemeClr val="bg1"/>
          </a:solidFill>
          <a:ln w="25400">
            <a:solidFill>
              <a:schemeClr val="tx1"/>
            </a:solidFill>
            <a:miter lim="800000"/>
            <a:headEnd/>
            <a:tailEnd/>
          </a:ln>
          <a:effectLst/>
        </p:spPr>
        <p:txBody>
          <a:bodyPr wrap="none">
            <a:spAutoFit/>
          </a:bodyPr>
          <a:lstStyle/>
          <a:p>
            <a:pPr algn="l"/>
            <a:r>
              <a:rPr lang="en-US" sz="1800" b="1">
                <a:solidFill>
                  <a:schemeClr val="tx1"/>
                </a:solidFill>
              </a:rPr>
              <a:t>A</a:t>
            </a:r>
            <a:endParaRPr lang="en-US" sz="1800">
              <a:solidFill>
                <a:schemeClr val="tx1"/>
              </a:solidFill>
            </a:endParaRPr>
          </a:p>
        </p:txBody>
      </p:sp>
      <p:sp>
        <p:nvSpPr>
          <p:cNvPr id="89094" name="Text Box 6"/>
          <p:cNvSpPr txBox="1">
            <a:spLocks noChangeArrowheads="1"/>
          </p:cNvSpPr>
          <p:nvPr/>
        </p:nvSpPr>
        <p:spPr bwMode="auto">
          <a:xfrm>
            <a:off x="1571625" y="1789113"/>
            <a:ext cx="374650" cy="392112"/>
          </a:xfrm>
          <a:prstGeom prst="rect">
            <a:avLst/>
          </a:prstGeom>
          <a:solidFill>
            <a:schemeClr val="bg1"/>
          </a:solidFill>
          <a:ln w="25400">
            <a:solidFill>
              <a:schemeClr val="tx1"/>
            </a:solidFill>
            <a:miter lim="800000"/>
            <a:headEnd/>
            <a:tailEnd/>
          </a:ln>
          <a:effectLst/>
        </p:spPr>
        <p:txBody>
          <a:bodyPr wrap="none">
            <a:spAutoFit/>
          </a:bodyPr>
          <a:lstStyle/>
          <a:p>
            <a:pPr algn="l"/>
            <a:r>
              <a:rPr lang="en-US" sz="1800" b="1">
                <a:solidFill>
                  <a:schemeClr val="tx1"/>
                </a:solidFill>
              </a:rPr>
              <a:t>B</a:t>
            </a:r>
            <a:endParaRPr lang="en-US" sz="1800">
              <a:solidFill>
                <a:schemeClr val="tx1"/>
              </a:solidFill>
            </a:endParaRPr>
          </a:p>
        </p:txBody>
      </p:sp>
      <p:sp>
        <p:nvSpPr>
          <p:cNvPr id="89095" name="Text Box 7"/>
          <p:cNvSpPr txBox="1">
            <a:spLocks noChangeArrowheads="1"/>
          </p:cNvSpPr>
          <p:nvPr/>
        </p:nvSpPr>
        <p:spPr bwMode="auto">
          <a:xfrm>
            <a:off x="1554163" y="2252663"/>
            <a:ext cx="374650" cy="392112"/>
          </a:xfrm>
          <a:prstGeom prst="rect">
            <a:avLst/>
          </a:prstGeom>
          <a:solidFill>
            <a:schemeClr val="bg1"/>
          </a:solidFill>
          <a:ln w="25400">
            <a:solidFill>
              <a:schemeClr val="tx1"/>
            </a:solidFill>
            <a:miter lim="800000"/>
            <a:headEnd/>
            <a:tailEnd/>
          </a:ln>
          <a:effectLst/>
        </p:spPr>
        <p:txBody>
          <a:bodyPr wrap="none">
            <a:spAutoFit/>
          </a:bodyPr>
          <a:lstStyle/>
          <a:p>
            <a:pPr algn="l"/>
            <a:r>
              <a:rPr lang="en-US" sz="1800" b="1">
                <a:solidFill>
                  <a:schemeClr val="tx1"/>
                </a:solidFill>
              </a:rPr>
              <a:t>C</a:t>
            </a:r>
            <a:endParaRPr lang="en-US" sz="1800">
              <a:solidFill>
                <a:schemeClr val="tx1"/>
              </a:solidFill>
            </a:endParaRPr>
          </a:p>
        </p:txBody>
      </p:sp>
      <p:sp>
        <p:nvSpPr>
          <p:cNvPr id="89096" name="Text Box 8"/>
          <p:cNvSpPr txBox="1">
            <a:spLocks noChangeArrowheads="1"/>
          </p:cNvSpPr>
          <p:nvPr/>
        </p:nvSpPr>
        <p:spPr bwMode="auto">
          <a:xfrm>
            <a:off x="1687513" y="5245100"/>
            <a:ext cx="374650" cy="392113"/>
          </a:xfrm>
          <a:prstGeom prst="rect">
            <a:avLst/>
          </a:prstGeom>
          <a:solidFill>
            <a:schemeClr val="bg1"/>
          </a:solidFill>
          <a:ln w="25400">
            <a:solidFill>
              <a:schemeClr val="tx1"/>
            </a:solidFill>
            <a:miter lim="800000"/>
            <a:headEnd/>
            <a:tailEnd/>
          </a:ln>
          <a:effectLst/>
        </p:spPr>
        <p:txBody>
          <a:bodyPr wrap="none">
            <a:spAutoFit/>
          </a:bodyPr>
          <a:lstStyle/>
          <a:p>
            <a:pPr algn="l"/>
            <a:r>
              <a:rPr lang="en-US" sz="1800" b="1">
                <a:solidFill>
                  <a:schemeClr val="tx1"/>
                </a:solidFill>
              </a:rPr>
              <a:t>D</a:t>
            </a:r>
            <a:endParaRPr lang="en-US" sz="1800">
              <a:solidFill>
                <a:schemeClr val="tx1"/>
              </a:solidFill>
            </a:endParaRPr>
          </a:p>
        </p:txBody>
      </p:sp>
      <p:sp>
        <p:nvSpPr>
          <p:cNvPr id="89097" name="Text Box 9"/>
          <p:cNvSpPr txBox="1">
            <a:spLocks noChangeArrowheads="1"/>
          </p:cNvSpPr>
          <p:nvPr/>
        </p:nvSpPr>
        <p:spPr bwMode="auto">
          <a:xfrm>
            <a:off x="1720850" y="5867400"/>
            <a:ext cx="361950" cy="392113"/>
          </a:xfrm>
          <a:prstGeom prst="rect">
            <a:avLst/>
          </a:prstGeom>
          <a:solidFill>
            <a:schemeClr val="bg1"/>
          </a:solidFill>
          <a:ln w="25400">
            <a:solidFill>
              <a:schemeClr val="tx1"/>
            </a:solidFill>
            <a:miter lim="800000"/>
            <a:headEnd/>
            <a:tailEnd/>
          </a:ln>
          <a:effectLst/>
        </p:spPr>
        <p:txBody>
          <a:bodyPr wrap="none">
            <a:spAutoFit/>
          </a:bodyPr>
          <a:lstStyle/>
          <a:p>
            <a:pPr algn="l"/>
            <a:r>
              <a:rPr lang="en-US" sz="1800" b="1">
                <a:solidFill>
                  <a:schemeClr val="tx1"/>
                </a:solidFill>
              </a:rPr>
              <a:t>E</a:t>
            </a:r>
            <a:endParaRPr lang="en-US" sz="1800">
              <a:solidFill>
                <a:schemeClr val="tx1"/>
              </a:solidFill>
            </a:endParaRPr>
          </a:p>
        </p:txBody>
      </p:sp>
      <p:sp>
        <p:nvSpPr>
          <p:cNvPr id="89098" name="Text Box 10"/>
          <p:cNvSpPr txBox="1">
            <a:spLocks noChangeArrowheads="1"/>
          </p:cNvSpPr>
          <p:nvPr/>
        </p:nvSpPr>
        <p:spPr bwMode="auto">
          <a:xfrm>
            <a:off x="7096125" y="4470400"/>
            <a:ext cx="349250" cy="392113"/>
          </a:xfrm>
          <a:prstGeom prst="rect">
            <a:avLst/>
          </a:prstGeom>
          <a:solidFill>
            <a:schemeClr val="bg1"/>
          </a:solidFill>
          <a:ln w="25400">
            <a:solidFill>
              <a:schemeClr val="tx1"/>
            </a:solidFill>
            <a:miter lim="800000"/>
            <a:headEnd/>
            <a:tailEnd/>
          </a:ln>
          <a:effectLst/>
        </p:spPr>
        <p:txBody>
          <a:bodyPr wrap="none">
            <a:spAutoFit/>
          </a:bodyPr>
          <a:lstStyle/>
          <a:p>
            <a:pPr algn="l"/>
            <a:r>
              <a:rPr lang="en-US" sz="1800" b="1">
                <a:solidFill>
                  <a:schemeClr val="tx1"/>
                </a:solidFill>
              </a:rPr>
              <a:t>F</a:t>
            </a:r>
            <a:endParaRPr lang="en-US" sz="1800">
              <a:solidFill>
                <a:schemeClr val="tx1"/>
              </a:solidFill>
            </a:endParaRPr>
          </a:p>
        </p:txBody>
      </p:sp>
      <p:sp>
        <p:nvSpPr>
          <p:cNvPr id="89099" name="Text Box 11"/>
          <p:cNvSpPr txBox="1">
            <a:spLocks noChangeArrowheads="1"/>
          </p:cNvSpPr>
          <p:nvPr/>
        </p:nvSpPr>
        <p:spPr bwMode="auto">
          <a:xfrm>
            <a:off x="6929438" y="1919288"/>
            <a:ext cx="387350" cy="392112"/>
          </a:xfrm>
          <a:prstGeom prst="rect">
            <a:avLst/>
          </a:prstGeom>
          <a:solidFill>
            <a:schemeClr val="bg1"/>
          </a:solidFill>
          <a:ln w="25400">
            <a:solidFill>
              <a:schemeClr val="tx1"/>
            </a:solidFill>
            <a:miter lim="800000"/>
            <a:headEnd/>
            <a:tailEnd/>
          </a:ln>
          <a:effectLst/>
        </p:spPr>
        <p:txBody>
          <a:bodyPr wrap="none">
            <a:spAutoFit/>
          </a:bodyPr>
          <a:lstStyle/>
          <a:p>
            <a:pPr algn="l"/>
            <a:r>
              <a:rPr lang="en-US" sz="1800" b="1">
                <a:solidFill>
                  <a:schemeClr val="tx1"/>
                </a:solidFill>
              </a:rPr>
              <a:t>G</a:t>
            </a:r>
            <a:endParaRPr lang="en-US" sz="1800">
              <a:solidFill>
                <a:schemeClr val="tx1"/>
              </a:solidFill>
            </a:endParaRPr>
          </a:p>
        </p:txBody>
      </p:sp>
      <p:sp>
        <p:nvSpPr>
          <p:cNvPr id="89100" name="Text Box 12"/>
          <p:cNvSpPr txBox="1">
            <a:spLocks noChangeArrowheads="1"/>
          </p:cNvSpPr>
          <p:nvPr/>
        </p:nvSpPr>
        <p:spPr bwMode="auto">
          <a:xfrm>
            <a:off x="7500938" y="4505325"/>
            <a:ext cx="1535112"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SCROLL BARS</a:t>
            </a:r>
            <a:endParaRPr lang="en-US" sz="1800">
              <a:solidFill>
                <a:schemeClr val="tx1"/>
              </a:solidFill>
            </a:endParaRPr>
          </a:p>
        </p:txBody>
      </p:sp>
      <p:sp>
        <p:nvSpPr>
          <p:cNvPr id="89101" name="Text Box 13"/>
          <p:cNvSpPr txBox="1">
            <a:spLocks noChangeArrowheads="1"/>
          </p:cNvSpPr>
          <p:nvPr/>
        </p:nvSpPr>
        <p:spPr bwMode="auto">
          <a:xfrm>
            <a:off x="165100" y="5895975"/>
            <a:ext cx="14478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STATUS BAR</a:t>
            </a:r>
            <a:endParaRPr lang="en-US" sz="1800">
              <a:solidFill>
                <a:schemeClr val="tx1"/>
              </a:solidFill>
            </a:endParaRPr>
          </a:p>
        </p:txBody>
      </p:sp>
      <p:sp>
        <p:nvSpPr>
          <p:cNvPr id="89102" name="Text Box 14"/>
          <p:cNvSpPr txBox="1">
            <a:spLocks noChangeArrowheads="1"/>
          </p:cNvSpPr>
          <p:nvPr/>
        </p:nvSpPr>
        <p:spPr bwMode="auto">
          <a:xfrm>
            <a:off x="0" y="5286375"/>
            <a:ext cx="16002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VIEW OPTIONS</a:t>
            </a:r>
            <a:endParaRPr lang="en-US" sz="1800">
              <a:solidFill>
                <a:schemeClr val="tx1"/>
              </a:solidFill>
            </a:endParaRPr>
          </a:p>
        </p:txBody>
      </p:sp>
      <p:sp>
        <p:nvSpPr>
          <p:cNvPr id="89103" name="Text Box 15"/>
          <p:cNvSpPr txBox="1">
            <a:spLocks noChangeArrowheads="1"/>
          </p:cNvSpPr>
          <p:nvPr/>
        </p:nvSpPr>
        <p:spPr bwMode="auto">
          <a:xfrm>
            <a:off x="219075" y="2257425"/>
            <a:ext cx="1262063"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TOOL BARS</a:t>
            </a:r>
            <a:endParaRPr lang="en-US" sz="1800">
              <a:solidFill>
                <a:schemeClr val="tx1"/>
              </a:solidFill>
            </a:endParaRPr>
          </a:p>
        </p:txBody>
      </p:sp>
      <p:sp>
        <p:nvSpPr>
          <p:cNvPr id="89104" name="Text Box 16"/>
          <p:cNvSpPr txBox="1">
            <a:spLocks noChangeArrowheads="1"/>
          </p:cNvSpPr>
          <p:nvPr/>
        </p:nvSpPr>
        <p:spPr bwMode="auto">
          <a:xfrm>
            <a:off x="261938" y="1814513"/>
            <a:ext cx="12192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MENU BAR</a:t>
            </a:r>
            <a:endParaRPr lang="en-US" sz="1800">
              <a:solidFill>
                <a:schemeClr val="tx1"/>
              </a:solidFill>
            </a:endParaRPr>
          </a:p>
        </p:txBody>
      </p:sp>
      <p:sp>
        <p:nvSpPr>
          <p:cNvPr id="89105" name="Text Box 17"/>
          <p:cNvSpPr txBox="1">
            <a:spLocks noChangeArrowheads="1"/>
          </p:cNvSpPr>
          <p:nvPr/>
        </p:nvSpPr>
        <p:spPr bwMode="auto">
          <a:xfrm>
            <a:off x="260350" y="1376363"/>
            <a:ext cx="12192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TITLE BAR</a:t>
            </a:r>
            <a:endParaRPr lang="en-US" sz="1800">
              <a:solidFill>
                <a:schemeClr val="tx1"/>
              </a:solidFill>
            </a:endParaRPr>
          </a:p>
        </p:txBody>
      </p:sp>
      <p:sp>
        <p:nvSpPr>
          <p:cNvPr id="89106" name="Text Box 18"/>
          <p:cNvSpPr txBox="1">
            <a:spLocks noChangeArrowheads="1"/>
          </p:cNvSpPr>
          <p:nvPr/>
        </p:nvSpPr>
        <p:spPr bwMode="auto">
          <a:xfrm>
            <a:off x="7391400" y="1933575"/>
            <a:ext cx="17526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SIZING BUTTONS</a:t>
            </a:r>
            <a:endParaRPr lang="en-US" sz="1800">
              <a:solidFill>
                <a:schemeClr val="tx1"/>
              </a:solidFill>
            </a:endParaRPr>
          </a:p>
        </p:txBody>
      </p:sp>
      <p:sp>
        <p:nvSpPr>
          <p:cNvPr id="89107" name="Text Box 19"/>
          <p:cNvSpPr txBox="1">
            <a:spLocks noChangeArrowheads="1"/>
          </p:cNvSpPr>
          <p:nvPr/>
        </p:nvSpPr>
        <p:spPr bwMode="auto">
          <a:xfrm>
            <a:off x="277813" y="1362075"/>
            <a:ext cx="12192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__________</a:t>
            </a:r>
            <a:endParaRPr lang="en-US" sz="1800">
              <a:solidFill>
                <a:schemeClr val="tx1"/>
              </a:solidFill>
            </a:endParaRPr>
          </a:p>
        </p:txBody>
      </p:sp>
      <p:sp>
        <p:nvSpPr>
          <p:cNvPr id="89108" name="Text Box 20"/>
          <p:cNvSpPr txBox="1">
            <a:spLocks noChangeArrowheads="1"/>
          </p:cNvSpPr>
          <p:nvPr/>
        </p:nvSpPr>
        <p:spPr bwMode="auto">
          <a:xfrm>
            <a:off x="276225" y="1797050"/>
            <a:ext cx="12192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__________</a:t>
            </a:r>
            <a:endParaRPr lang="en-US" sz="1800">
              <a:solidFill>
                <a:schemeClr val="tx1"/>
              </a:solidFill>
            </a:endParaRPr>
          </a:p>
        </p:txBody>
      </p:sp>
      <p:sp>
        <p:nvSpPr>
          <p:cNvPr id="89109" name="Text Box 21"/>
          <p:cNvSpPr txBox="1">
            <a:spLocks noChangeArrowheads="1"/>
          </p:cNvSpPr>
          <p:nvPr/>
        </p:nvSpPr>
        <p:spPr bwMode="auto">
          <a:xfrm>
            <a:off x="241300" y="2260600"/>
            <a:ext cx="12192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__________</a:t>
            </a:r>
            <a:endParaRPr lang="en-US" sz="1800">
              <a:solidFill>
                <a:schemeClr val="tx1"/>
              </a:solidFill>
            </a:endParaRPr>
          </a:p>
        </p:txBody>
      </p:sp>
      <p:sp>
        <p:nvSpPr>
          <p:cNvPr id="89110" name="Text Box 22"/>
          <p:cNvSpPr txBox="1">
            <a:spLocks noChangeArrowheads="1"/>
          </p:cNvSpPr>
          <p:nvPr/>
        </p:nvSpPr>
        <p:spPr bwMode="auto">
          <a:xfrm>
            <a:off x="0" y="5287963"/>
            <a:ext cx="16002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______________</a:t>
            </a:r>
            <a:endParaRPr lang="en-US" sz="1800">
              <a:solidFill>
                <a:schemeClr val="tx1"/>
              </a:solidFill>
            </a:endParaRPr>
          </a:p>
        </p:txBody>
      </p:sp>
      <p:sp>
        <p:nvSpPr>
          <p:cNvPr id="89111" name="Text Box 23"/>
          <p:cNvSpPr txBox="1">
            <a:spLocks noChangeArrowheads="1"/>
          </p:cNvSpPr>
          <p:nvPr/>
        </p:nvSpPr>
        <p:spPr bwMode="auto">
          <a:xfrm>
            <a:off x="155575" y="5894388"/>
            <a:ext cx="14478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____________</a:t>
            </a:r>
            <a:endParaRPr lang="en-US" sz="1800">
              <a:solidFill>
                <a:schemeClr val="tx1"/>
              </a:solidFill>
            </a:endParaRPr>
          </a:p>
        </p:txBody>
      </p:sp>
      <p:sp>
        <p:nvSpPr>
          <p:cNvPr id="89112" name="Text Box 24"/>
          <p:cNvSpPr txBox="1">
            <a:spLocks noChangeArrowheads="1"/>
          </p:cNvSpPr>
          <p:nvPr/>
        </p:nvSpPr>
        <p:spPr bwMode="auto">
          <a:xfrm>
            <a:off x="7521575" y="4508500"/>
            <a:ext cx="1622425"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____________</a:t>
            </a:r>
            <a:endParaRPr lang="en-US" sz="1800">
              <a:solidFill>
                <a:schemeClr val="tx1"/>
              </a:solidFill>
            </a:endParaRPr>
          </a:p>
        </p:txBody>
      </p:sp>
      <p:sp>
        <p:nvSpPr>
          <p:cNvPr id="89113" name="Text Box 25"/>
          <p:cNvSpPr txBox="1">
            <a:spLocks noChangeArrowheads="1"/>
          </p:cNvSpPr>
          <p:nvPr/>
        </p:nvSpPr>
        <p:spPr bwMode="auto">
          <a:xfrm>
            <a:off x="7391400" y="1917700"/>
            <a:ext cx="1752600" cy="330200"/>
          </a:xfrm>
          <a:prstGeom prst="rect">
            <a:avLst/>
          </a:prstGeom>
          <a:solidFill>
            <a:schemeClr val="bg1"/>
          </a:solidFill>
          <a:ln w="25400">
            <a:solidFill>
              <a:schemeClr val="tx1"/>
            </a:solidFill>
            <a:miter lim="800000"/>
            <a:headEnd/>
            <a:tailEnd/>
          </a:ln>
          <a:effectLst/>
        </p:spPr>
        <p:txBody>
          <a:bodyPr>
            <a:spAutoFit/>
          </a:bodyPr>
          <a:lstStyle/>
          <a:p>
            <a:pPr algn="l"/>
            <a:r>
              <a:rPr lang="en-US" sz="1400" b="1">
                <a:solidFill>
                  <a:schemeClr val="tx1"/>
                </a:solidFill>
              </a:rPr>
              <a:t>_______________</a:t>
            </a:r>
            <a:endParaRPr lang="en-US" sz="1800">
              <a:solidFill>
                <a:schemeClr val="tx1"/>
              </a:solidFill>
            </a:endParaRPr>
          </a:p>
        </p:txBody>
      </p:sp>
      <p:sp>
        <p:nvSpPr>
          <p:cNvPr id="89114" name="Line 26"/>
          <p:cNvSpPr>
            <a:spLocks noChangeShapeType="1"/>
          </p:cNvSpPr>
          <p:nvPr/>
        </p:nvSpPr>
        <p:spPr bwMode="auto">
          <a:xfrm>
            <a:off x="1987550" y="1589088"/>
            <a:ext cx="812800" cy="1587"/>
          </a:xfrm>
          <a:prstGeom prst="line">
            <a:avLst/>
          </a:prstGeom>
          <a:noFill/>
          <a:ln w="38100">
            <a:solidFill>
              <a:schemeClr val="tx1"/>
            </a:solidFill>
            <a:round/>
            <a:headEnd/>
            <a:tailEnd type="triangle" w="med" len="med"/>
          </a:ln>
          <a:effectLst/>
        </p:spPr>
        <p:txBody>
          <a:bodyPr/>
          <a:lstStyle/>
          <a:p>
            <a:endParaRPr lang="en-US"/>
          </a:p>
        </p:txBody>
      </p:sp>
      <p:sp>
        <p:nvSpPr>
          <p:cNvPr id="89115" name="Line 27"/>
          <p:cNvSpPr>
            <a:spLocks noChangeShapeType="1"/>
          </p:cNvSpPr>
          <p:nvPr/>
        </p:nvSpPr>
        <p:spPr bwMode="auto">
          <a:xfrm flipH="1" flipV="1">
            <a:off x="7140575" y="1598613"/>
            <a:ext cx="0" cy="323850"/>
          </a:xfrm>
          <a:prstGeom prst="line">
            <a:avLst/>
          </a:prstGeom>
          <a:noFill/>
          <a:ln w="38100">
            <a:solidFill>
              <a:schemeClr val="tx1"/>
            </a:solidFill>
            <a:round/>
            <a:headEnd/>
            <a:tailEnd type="triangle" w="med" len="med"/>
          </a:ln>
          <a:effectLst/>
        </p:spPr>
        <p:txBody>
          <a:bodyPr/>
          <a:lstStyle/>
          <a:p>
            <a:endParaRPr lang="en-US"/>
          </a:p>
        </p:txBody>
      </p:sp>
      <p:sp>
        <p:nvSpPr>
          <p:cNvPr id="89116" name="Line 28"/>
          <p:cNvSpPr>
            <a:spLocks noChangeShapeType="1"/>
          </p:cNvSpPr>
          <p:nvPr/>
        </p:nvSpPr>
        <p:spPr bwMode="auto">
          <a:xfrm flipV="1">
            <a:off x="1946275" y="1792288"/>
            <a:ext cx="876300" cy="188912"/>
          </a:xfrm>
          <a:prstGeom prst="line">
            <a:avLst/>
          </a:prstGeom>
          <a:noFill/>
          <a:ln w="38100">
            <a:solidFill>
              <a:schemeClr val="tx1"/>
            </a:solidFill>
            <a:round/>
            <a:headEnd/>
            <a:tailEnd type="triangle" w="med" len="med"/>
          </a:ln>
          <a:effectLst/>
        </p:spPr>
        <p:txBody>
          <a:bodyPr/>
          <a:lstStyle/>
          <a:p>
            <a:endParaRPr lang="en-US"/>
          </a:p>
        </p:txBody>
      </p:sp>
      <p:sp>
        <p:nvSpPr>
          <p:cNvPr id="89117" name="Line 29"/>
          <p:cNvSpPr>
            <a:spLocks noChangeShapeType="1"/>
          </p:cNvSpPr>
          <p:nvPr/>
        </p:nvSpPr>
        <p:spPr bwMode="auto">
          <a:xfrm flipV="1">
            <a:off x="1936750" y="2071688"/>
            <a:ext cx="1096963" cy="363537"/>
          </a:xfrm>
          <a:prstGeom prst="line">
            <a:avLst/>
          </a:prstGeom>
          <a:noFill/>
          <a:ln w="38100">
            <a:solidFill>
              <a:schemeClr val="tx1"/>
            </a:solidFill>
            <a:round/>
            <a:headEnd/>
            <a:tailEnd type="triangle" w="med" len="med"/>
          </a:ln>
          <a:effectLst/>
        </p:spPr>
        <p:txBody>
          <a:bodyPr/>
          <a:lstStyle/>
          <a:p>
            <a:endParaRPr lang="en-US"/>
          </a:p>
        </p:txBody>
      </p:sp>
      <p:sp>
        <p:nvSpPr>
          <p:cNvPr id="89118" name="Line 30"/>
          <p:cNvSpPr>
            <a:spLocks noChangeShapeType="1"/>
          </p:cNvSpPr>
          <p:nvPr/>
        </p:nvSpPr>
        <p:spPr bwMode="auto">
          <a:xfrm>
            <a:off x="1992313" y="5641975"/>
            <a:ext cx="484187" cy="276225"/>
          </a:xfrm>
          <a:prstGeom prst="line">
            <a:avLst/>
          </a:prstGeom>
          <a:noFill/>
          <a:ln w="38100">
            <a:solidFill>
              <a:schemeClr val="tx1"/>
            </a:solidFill>
            <a:round/>
            <a:headEnd/>
            <a:tailEnd type="triangle" w="med" len="med"/>
          </a:ln>
          <a:effectLst/>
        </p:spPr>
        <p:txBody>
          <a:bodyPr/>
          <a:lstStyle/>
          <a:p>
            <a:endParaRPr lang="en-US"/>
          </a:p>
        </p:txBody>
      </p:sp>
      <p:sp>
        <p:nvSpPr>
          <p:cNvPr id="89119" name="Line 31"/>
          <p:cNvSpPr>
            <a:spLocks noChangeShapeType="1"/>
          </p:cNvSpPr>
          <p:nvPr/>
        </p:nvSpPr>
        <p:spPr bwMode="auto">
          <a:xfrm>
            <a:off x="2089150" y="6096000"/>
            <a:ext cx="900113" cy="11113"/>
          </a:xfrm>
          <a:prstGeom prst="line">
            <a:avLst/>
          </a:prstGeom>
          <a:noFill/>
          <a:ln w="38100">
            <a:solidFill>
              <a:schemeClr val="tx1"/>
            </a:solidFill>
            <a:round/>
            <a:headEnd/>
            <a:tailEnd type="triangle" w="med" len="med"/>
          </a:ln>
          <a:effectLst/>
        </p:spPr>
        <p:txBody>
          <a:bodyPr/>
          <a:lstStyle/>
          <a:p>
            <a:endParaRPr lang="en-US"/>
          </a:p>
        </p:txBody>
      </p:sp>
      <p:sp>
        <p:nvSpPr>
          <p:cNvPr id="89120" name="Line 32"/>
          <p:cNvSpPr>
            <a:spLocks noChangeShapeType="1"/>
          </p:cNvSpPr>
          <p:nvPr/>
        </p:nvSpPr>
        <p:spPr bwMode="auto">
          <a:xfrm flipV="1">
            <a:off x="7204075" y="3914775"/>
            <a:ext cx="0" cy="528638"/>
          </a:xfrm>
          <a:prstGeom prst="line">
            <a:avLst/>
          </a:prstGeom>
          <a:noFill/>
          <a:ln w="38100">
            <a:solidFill>
              <a:schemeClr val="tx1"/>
            </a:solidFill>
            <a:round/>
            <a:headEnd/>
            <a:tailEnd type="triangle" w="med" len="med"/>
          </a:ln>
          <a:effectLst/>
        </p:spPr>
        <p:txBody>
          <a:bodyPr/>
          <a:lstStyle/>
          <a:p>
            <a:endParaRPr lang="en-US"/>
          </a:p>
        </p:txBody>
      </p:sp>
      <p:sp>
        <p:nvSpPr>
          <p:cNvPr id="89121" name="Line 33"/>
          <p:cNvSpPr>
            <a:spLocks noChangeShapeType="1"/>
          </p:cNvSpPr>
          <p:nvPr/>
        </p:nvSpPr>
        <p:spPr bwMode="auto">
          <a:xfrm flipH="1">
            <a:off x="6219825" y="4873625"/>
            <a:ext cx="950913" cy="1027113"/>
          </a:xfrm>
          <a:prstGeom prst="line">
            <a:avLst/>
          </a:prstGeom>
          <a:noFill/>
          <a:ln w="38100">
            <a:solidFill>
              <a:schemeClr val="tx1"/>
            </a:solidFill>
            <a:round/>
            <a:headEnd/>
            <a:tailEnd type="triangle" w="med" len="med"/>
          </a:ln>
          <a:effectLst/>
        </p:spPr>
        <p:txBody>
          <a:bodyPr/>
          <a:lstStyle/>
          <a:p>
            <a:endParaRPr lang="en-US"/>
          </a:p>
        </p:txBody>
      </p:sp>
      <p:sp>
        <p:nvSpPr>
          <p:cNvPr id="89122" name="Text Box 34"/>
          <p:cNvSpPr txBox="1">
            <a:spLocks noChangeArrowheads="1"/>
          </p:cNvSpPr>
          <p:nvPr/>
        </p:nvSpPr>
        <p:spPr bwMode="auto">
          <a:xfrm>
            <a:off x="457200" y="533400"/>
            <a:ext cx="2220913" cy="701675"/>
          </a:xfrm>
          <a:prstGeom prst="rect">
            <a:avLst/>
          </a:prstGeom>
          <a:noFill/>
          <a:ln w="9525">
            <a:noFill/>
            <a:miter lim="800000"/>
            <a:headEnd/>
            <a:tailEnd/>
          </a:ln>
          <a:effectLst/>
        </p:spPr>
        <p:txBody>
          <a:bodyPr>
            <a:spAutoFit/>
          </a:bodyPr>
          <a:lstStyle/>
          <a:p>
            <a:pPr algn="l"/>
            <a:r>
              <a:rPr lang="en-US" sz="2000">
                <a:solidFill>
                  <a:schemeClr val="tx1"/>
                </a:solidFill>
              </a:rPr>
              <a:t>Click to view Window features</a:t>
            </a:r>
            <a:endParaRPr lang="en-US" sz="180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89107"/>
                                        </p:tgtEl>
                                      </p:cBhvr>
                                    </p:animEffect>
                                    <p:set>
                                      <p:cBhvr>
                                        <p:cTn id="7" dur="1" fill="hold">
                                          <p:stCondLst>
                                            <p:cond delay="499"/>
                                          </p:stCondLst>
                                        </p:cTn>
                                        <p:tgtEl>
                                          <p:spTgt spid="89107"/>
                                        </p:tgtEl>
                                        <p:attrNameLst>
                                          <p:attrName>style.visibility</p:attrName>
                                        </p:attrNameLst>
                                      </p:cBhvr>
                                      <p:to>
                                        <p:strVal val="hidden"/>
                                      </p:to>
                                    </p:set>
                                  </p:childTnLst>
                                </p:cTn>
                              </p:par>
                            </p:childTnLst>
                          </p:cTn>
                        </p:par>
                        <p:par>
                          <p:cTn id="8" fill="hold">
                            <p:stCondLst>
                              <p:cond delay="500"/>
                            </p:stCondLst>
                            <p:childTnLst>
                              <p:par>
                                <p:cTn id="9" presetID="7" presetClass="emph" presetSubtype="2" fill="hold" nodeType="afterEffect">
                                  <p:stCondLst>
                                    <p:cond delay="0"/>
                                  </p:stCondLst>
                                  <p:childTnLst>
                                    <p:animClr clrSpc="rgb" dir="cw">
                                      <p:cBhvr>
                                        <p:cTn id="10" dur="2000" fill="hold"/>
                                        <p:tgtEl>
                                          <p:spTgt spid="89114"/>
                                        </p:tgtEl>
                                        <p:attrNameLst>
                                          <p:attrName>stroke.color</p:attrName>
                                        </p:attrNameLst>
                                      </p:cBhvr>
                                      <p:to>
                                        <a:srgbClr val="FF0000"/>
                                      </p:to>
                                    </p:animClr>
                                    <p:set>
                                      <p:cBhvr>
                                        <p:cTn id="11" dur="2000" fill="hold"/>
                                        <p:tgtEl>
                                          <p:spTgt spid="89114"/>
                                        </p:tgtEl>
                                        <p:attrNameLst>
                                          <p:attrName>stroke.on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89108"/>
                                        </p:tgtEl>
                                      </p:cBhvr>
                                    </p:animEffect>
                                    <p:set>
                                      <p:cBhvr>
                                        <p:cTn id="16" dur="1" fill="hold">
                                          <p:stCondLst>
                                            <p:cond delay="499"/>
                                          </p:stCondLst>
                                        </p:cTn>
                                        <p:tgtEl>
                                          <p:spTgt spid="89108"/>
                                        </p:tgtEl>
                                        <p:attrNameLst>
                                          <p:attrName>style.visibility</p:attrName>
                                        </p:attrNameLst>
                                      </p:cBhvr>
                                      <p:to>
                                        <p:strVal val="hidden"/>
                                      </p:to>
                                    </p:set>
                                  </p:childTnLst>
                                </p:cTn>
                              </p:par>
                            </p:childTnLst>
                          </p:cTn>
                        </p:par>
                        <p:par>
                          <p:cTn id="17" fill="hold">
                            <p:stCondLst>
                              <p:cond delay="500"/>
                            </p:stCondLst>
                            <p:childTnLst>
                              <p:par>
                                <p:cTn id="18" presetID="7" presetClass="emph" presetSubtype="2" fill="hold" nodeType="afterEffect">
                                  <p:stCondLst>
                                    <p:cond delay="0"/>
                                  </p:stCondLst>
                                  <p:childTnLst>
                                    <p:animClr clrSpc="rgb" dir="cw">
                                      <p:cBhvr>
                                        <p:cTn id="19" dur="2000" fill="hold"/>
                                        <p:tgtEl>
                                          <p:spTgt spid="89116"/>
                                        </p:tgtEl>
                                        <p:attrNameLst>
                                          <p:attrName>stroke.color</p:attrName>
                                        </p:attrNameLst>
                                      </p:cBhvr>
                                      <p:to>
                                        <a:srgbClr val="FF0000"/>
                                      </p:to>
                                    </p:animClr>
                                    <p:set>
                                      <p:cBhvr>
                                        <p:cTn id="20" dur="2000" fill="hold"/>
                                        <p:tgtEl>
                                          <p:spTgt spid="89116"/>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89109"/>
                                        </p:tgtEl>
                                      </p:cBhvr>
                                    </p:animEffect>
                                    <p:set>
                                      <p:cBhvr>
                                        <p:cTn id="25" dur="1" fill="hold">
                                          <p:stCondLst>
                                            <p:cond delay="499"/>
                                          </p:stCondLst>
                                        </p:cTn>
                                        <p:tgtEl>
                                          <p:spTgt spid="89109"/>
                                        </p:tgtEl>
                                        <p:attrNameLst>
                                          <p:attrName>style.visibility</p:attrName>
                                        </p:attrNameLst>
                                      </p:cBhvr>
                                      <p:to>
                                        <p:strVal val="hidden"/>
                                      </p:to>
                                    </p:set>
                                  </p:childTnLst>
                                </p:cTn>
                              </p:par>
                            </p:childTnLst>
                          </p:cTn>
                        </p:par>
                        <p:par>
                          <p:cTn id="26" fill="hold">
                            <p:stCondLst>
                              <p:cond delay="500"/>
                            </p:stCondLst>
                            <p:childTnLst>
                              <p:par>
                                <p:cTn id="27" presetID="7" presetClass="emph" presetSubtype="2" fill="hold" nodeType="afterEffect">
                                  <p:stCondLst>
                                    <p:cond delay="0"/>
                                  </p:stCondLst>
                                  <p:childTnLst>
                                    <p:animClr clrSpc="rgb" dir="cw">
                                      <p:cBhvr>
                                        <p:cTn id="28" dur="2000" fill="hold"/>
                                        <p:tgtEl>
                                          <p:spTgt spid="89117"/>
                                        </p:tgtEl>
                                        <p:attrNameLst>
                                          <p:attrName>stroke.color</p:attrName>
                                        </p:attrNameLst>
                                      </p:cBhvr>
                                      <p:to>
                                        <a:srgbClr val="FF0000"/>
                                      </p:to>
                                    </p:animClr>
                                    <p:set>
                                      <p:cBhvr>
                                        <p:cTn id="29" dur="2000" fill="hold"/>
                                        <p:tgtEl>
                                          <p:spTgt spid="89117"/>
                                        </p:tgtEl>
                                        <p:attrNameLst>
                                          <p:attrName>stroke.on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8" fill="hold" grpId="0" nodeType="clickEffect">
                                  <p:stCondLst>
                                    <p:cond delay="0"/>
                                  </p:stCondLst>
                                  <p:childTnLst>
                                    <p:animEffect transition="out" filter="wipe(left)">
                                      <p:cBhvr>
                                        <p:cTn id="33" dur="500"/>
                                        <p:tgtEl>
                                          <p:spTgt spid="89110"/>
                                        </p:tgtEl>
                                      </p:cBhvr>
                                    </p:animEffect>
                                    <p:set>
                                      <p:cBhvr>
                                        <p:cTn id="34" dur="1" fill="hold">
                                          <p:stCondLst>
                                            <p:cond delay="499"/>
                                          </p:stCondLst>
                                        </p:cTn>
                                        <p:tgtEl>
                                          <p:spTgt spid="89110"/>
                                        </p:tgtEl>
                                        <p:attrNameLst>
                                          <p:attrName>style.visibility</p:attrName>
                                        </p:attrNameLst>
                                      </p:cBhvr>
                                      <p:to>
                                        <p:strVal val="hidden"/>
                                      </p:to>
                                    </p:set>
                                  </p:childTnLst>
                                </p:cTn>
                              </p:par>
                            </p:childTnLst>
                          </p:cTn>
                        </p:par>
                        <p:par>
                          <p:cTn id="35" fill="hold">
                            <p:stCondLst>
                              <p:cond delay="500"/>
                            </p:stCondLst>
                            <p:childTnLst>
                              <p:par>
                                <p:cTn id="36" presetID="7" presetClass="emph" presetSubtype="2" fill="hold" nodeType="afterEffect">
                                  <p:stCondLst>
                                    <p:cond delay="0"/>
                                  </p:stCondLst>
                                  <p:childTnLst>
                                    <p:animClr clrSpc="rgb" dir="cw">
                                      <p:cBhvr>
                                        <p:cTn id="37" dur="2000" fill="hold"/>
                                        <p:tgtEl>
                                          <p:spTgt spid="89118"/>
                                        </p:tgtEl>
                                        <p:attrNameLst>
                                          <p:attrName>stroke.color</p:attrName>
                                        </p:attrNameLst>
                                      </p:cBhvr>
                                      <p:to>
                                        <a:srgbClr val="FF0000"/>
                                      </p:to>
                                    </p:animClr>
                                    <p:set>
                                      <p:cBhvr>
                                        <p:cTn id="38" dur="2000" fill="hold"/>
                                        <p:tgtEl>
                                          <p:spTgt spid="89118"/>
                                        </p:tgtEl>
                                        <p:attrNameLst>
                                          <p:attrName>stroke.on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89111"/>
                                        </p:tgtEl>
                                      </p:cBhvr>
                                    </p:animEffect>
                                    <p:set>
                                      <p:cBhvr>
                                        <p:cTn id="43" dur="1" fill="hold">
                                          <p:stCondLst>
                                            <p:cond delay="499"/>
                                          </p:stCondLst>
                                        </p:cTn>
                                        <p:tgtEl>
                                          <p:spTgt spid="89111"/>
                                        </p:tgtEl>
                                        <p:attrNameLst>
                                          <p:attrName>style.visibility</p:attrName>
                                        </p:attrNameLst>
                                      </p:cBhvr>
                                      <p:to>
                                        <p:strVal val="hidden"/>
                                      </p:to>
                                    </p:set>
                                  </p:childTnLst>
                                </p:cTn>
                              </p:par>
                            </p:childTnLst>
                          </p:cTn>
                        </p:par>
                        <p:par>
                          <p:cTn id="44" fill="hold">
                            <p:stCondLst>
                              <p:cond delay="500"/>
                            </p:stCondLst>
                            <p:childTnLst>
                              <p:par>
                                <p:cTn id="45" presetID="7" presetClass="emph" presetSubtype="2" fill="hold" nodeType="afterEffect">
                                  <p:stCondLst>
                                    <p:cond delay="0"/>
                                  </p:stCondLst>
                                  <p:childTnLst>
                                    <p:animClr clrSpc="rgb" dir="cw">
                                      <p:cBhvr>
                                        <p:cTn id="46" dur="2000" fill="hold"/>
                                        <p:tgtEl>
                                          <p:spTgt spid="89119"/>
                                        </p:tgtEl>
                                        <p:attrNameLst>
                                          <p:attrName>stroke.color</p:attrName>
                                        </p:attrNameLst>
                                      </p:cBhvr>
                                      <p:to>
                                        <a:srgbClr val="FF0000"/>
                                      </p:to>
                                    </p:animClr>
                                    <p:set>
                                      <p:cBhvr>
                                        <p:cTn id="47" dur="2000" fill="hold"/>
                                        <p:tgtEl>
                                          <p:spTgt spid="89119"/>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89112"/>
                                        </p:tgtEl>
                                      </p:cBhvr>
                                    </p:animEffect>
                                    <p:set>
                                      <p:cBhvr>
                                        <p:cTn id="52" dur="1" fill="hold">
                                          <p:stCondLst>
                                            <p:cond delay="499"/>
                                          </p:stCondLst>
                                        </p:cTn>
                                        <p:tgtEl>
                                          <p:spTgt spid="89112"/>
                                        </p:tgtEl>
                                        <p:attrNameLst>
                                          <p:attrName>style.visibility</p:attrName>
                                        </p:attrNameLst>
                                      </p:cBhvr>
                                      <p:to>
                                        <p:strVal val="hidden"/>
                                      </p:to>
                                    </p:set>
                                  </p:childTnLst>
                                </p:cTn>
                              </p:par>
                            </p:childTnLst>
                          </p:cTn>
                        </p:par>
                        <p:par>
                          <p:cTn id="53" fill="hold">
                            <p:stCondLst>
                              <p:cond delay="500"/>
                            </p:stCondLst>
                            <p:childTnLst>
                              <p:par>
                                <p:cTn id="54" presetID="7" presetClass="emph" presetSubtype="2" fill="hold" nodeType="afterEffect">
                                  <p:stCondLst>
                                    <p:cond delay="0"/>
                                  </p:stCondLst>
                                  <p:childTnLst>
                                    <p:animClr clrSpc="rgb" dir="cw">
                                      <p:cBhvr>
                                        <p:cTn id="55" dur="2000" fill="hold"/>
                                        <p:tgtEl>
                                          <p:spTgt spid="89121"/>
                                        </p:tgtEl>
                                        <p:attrNameLst>
                                          <p:attrName>stroke.color</p:attrName>
                                        </p:attrNameLst>
                                      </p:cBhvr>
                                      <p:to>
                                        <a:srgbClr val="FF0000"/>
                                      </p:to>
                                    </p:animClr>
                                    <p:set>
                                      <p:cBhvr>
                                        <p:cTn id="56" dur="2000" fill="hold"/>
                                        <p:tgtEl>
                                          <p:spTgt spid="89121"/>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2000" fill="hold"/>
                                        <p:tgtEl>
                                          <p:spTgt spid="89120"/>
                                        </p:tgtEl>
                                        <p:attrNameLst>
                                          <p:attrName>stroke.color</p:attrName>
                                        </p:attrNameLst>
                                      </p:cBhvr>
                                      <p:to>
                                        <a:srgbClr val="FF0000"/>
                                      </p:to>
                                    </p:animClr>
                                    <p:set>
                                      <p:cBhvr>
                                        <p:cTn id="59" dur="2000" fill="hold"/>
                                        <p:tgtEl>
                                          <p:spTgt spid="89120"/>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22" presetClass="exit" presetSubtype="8" fill="hold" grpId="0" nodeType="clickEffect">
                                  <p:stCondLst>
                                    <p:cond delay="0"/>
                                  </p:stCondLst>
                                  <p:childTnLst>
                                    <p:animEffect transition="out" filter="wipe(left)">
                                      <p:cBhvr>
                                        <p:cTn id="63" dur="500"/>
                                        <p:tgtEl>
                                          <p:spTgt spid="89113"/>
                                        </p:tgtEl>
                                      </p:cBhvr>
                                    </p:animEffect>
                                    <p:set>
                                      <p:cBhvr>
                                        <p:cTn id="64" dur="1" fill="hold">
                                          <p:stCondLst>
                                            <p:cond delay="499"/>
                                          </p:stCondLst>
                                        </p:cTn>
                                        <p:tgtEl>
                                          <p:spTgt spid="89113"/>
                                        </p:tgtEl>
                                        <p:attrNameLst>
                                          <p:attrName>style.visibility</p:attrName>
                                        </p:attrNameLst>
                                      </p:cBhvr>
                                      <p:to>
                                        <p:strVal val="hidden"/>
                                      </p:to>
                                    </p:set>
                                  </p:childTnLst>
                                </p:cTn>
                              </p:par>
                            </p:childTnLst>
                          </p:cTn>
                        </p:par>
                        <p:par>
                          <p:cTn id="65" fill="hold">
                            <p:stCondLst>
                              <p:cond delay="500"/>
                            </p:stCondLst>
                            <p:childTnLst>
                              <p:par>
                                <p:cTn id="66" presetID="7" presetClass="emph" presetSubtype="2" fill="hold" nodeType="afterEffect">
                                  <p:stCondLst>
                                    <p:cond delay="0"/>
                                  </p:stCondLst>
                                  <p:childTnLst>
                                    <p:animClr clrSpc="rgb" dir="cw">
                                      <p:cBhvr>
                                        <p:cTn id="67" dur="2000" fill="hold"/>
                                        <p:tgtEl>
                                          <p:spTgt spid="89115"/>
                                        </p:tgtEl>
                                        <p:attrNameLst>
                                          <p:attrName>stroke.color</p:attrName>
                                        </p:attrNameLst>
                                      </p:cBhvr>
                                      <p:to>
                                        <a:srgbClr val="FF0000"/>
                                      </p:to>
                                    </p:animClr>
                                    <p:set>
                                      <p:cBhvr>
                                        <p:cTn id="68" dur="2000" fill="hold"/>
                                        <p:tgtEl>
                                          <p:spTgt spid="891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7" grpId="0" animBg="1"/>
      <p:bldP spid="89108" grpId="0" animBg="1"/>
      <p:bldP spid="89109" grpId="0" animBg="1"/>
      <p:bldP spid="89110" grpId="0" animBg="1"/>
      <p:bldP spid="89111" grpId="0" animBg="1"/>
      <p:bldP spid="89112" grpId="0" animBg="1"/>
      <p:bldP spid="891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D9FFDAF4-5BA4-45C4-A3F4-F8410DD882C1}" type="slidenum">
              <a:rPr lang="en-US"/>
              <a:pPr/>
              <a:t>24</a:t>
            </a:fld>
            <a:endParaRPr lang="en-US"/>
          </a:p>
        </p:txBody>
      </p:sp>
      <p:sp>
        <p:nvSpPr>
          <p:cNvPr id="90114" name="Rectangle 2"/>
          <p:cNvSpPr>
            <a:spLocks noGrp="1" noChangeArrowheads="1"/>
          </p:cNvSpPr>
          <p:nvPr>
            <p:ph type="title"/>
          </p:nvPr>
        </p:nvSpPr>
        <p:spPr/>
        <p:txBody>
          <a:bodyPr/>
          <a:lstStyle/>
          <a:p>
            <a:r>
              <a:rPr lang="en-US"/>
              <a:t>File Management</a:t>
            </a:r>
          </a:p>
        </p:txBody>
      </p:sp>
      <p:sp>
        <p:nvSpPr>
          <p:cNvPr id="90115" name="Rectangle 3"/>
          <p:cNvSpPr>
            <a:spLocks noGrp="1" noChangeArrowheads="1"/>
          </p:cNvSpPr>
          <p:nvPr>
            <p:ph type="body" idx="1"/>
          </p:nvPr>
        </p:nvSpPr>
        <p:spPr/>
        <p:txBody>
          <a:bodyPr/>
          <a:lstStyle/>
          <a:p>
            <a:r>
              <a:rPr lang="en-US"/>
              <a:t>The operating system provides an organizational structure to the computer’s contents</a:t>
            </a:r>
          </a:p>
          <a:p>
            <a:r>
              <a:rPr lang="en-US"/>
              <a:t>Hierarchical structure of directories:</a:t>
            </a:r>
          </a:p>
          <a:p>
            <a:pPr lvl="1"/>
            <a:r>
              <a:rPr lang="en-US"/>
              <a:t>Drives</a:t>
            </a:r>
          </a:p>
          <a:p>
            <a:pPr lvl="2"/>
            <a:r>
              <a:rPr lang="en-US"/>
              <a:t>Folders</a:t>
            </a:r>
          </a:p>
          <a:p>
            <a:pPr lvl="3">
              <a:buFont typeface="Wingdings" pitchFamily="2" charset="2"/>
              <a:buChar char="v"/>
            </a:pPr>
            <a:r>
              <a:rPr lang="en-US">
                <a:latin typeface="Verdana" pitchFamily="34" charset="0"/>
              </a:rPr>
              <a:t>Subfolders</a:t>
            </a:r>
          </a:p>
          <a:p>
            <a:pPr lvl="4"/>
            <a:r>
              <a:rPr lang="en-US">
                <a:latin typeface="Verdana" pitchFamily="34" charset="0"/>
              </a:rPr>
              <a:t>Files</a:t>
            </a:r>
            <a:endParaRPr lang="en-US"/>
          </a:p>
        </p:txBody>
      </p:sp>
      <p:pic>
        <p:nvPicPr>
          <p:cNvPr id="90116" name="Picture 4" descr="files_fly_in_lc"/>
          <p:cNvPicPr>
            <a:picLocks noChangeAspect="1" noChangeArrowheads="1" noCrop="1"/>
          </p:cNvPicPr>
          <p:nvPr/>
        </p:nvPicPr>
        <p:blipFill>
          <a:blip r:embed="rId3"/>
          <a:srcRect/>
          <a:stretch>
            <a:fillRect/>
          </a:stretch>
        </p:blipFill>
        <p:spPr bwMode="auto">
          <a:xfrm>
            <a:off x="5030788" y="3611563"/>
            <a:ext cx="2085975" cy="2085975"/>
          </a:xfrm>
          <a:prstGeom prst="rect">
            <a:avLst/>
          </a:prstGeom>
          <a:noFill/>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96CEAFC2-3023-4CFF-B916-5AB7475193B9}" type="slidenum">
              <a:rPr lang="en-US"/>
              <a:pPr/>
              <a:t>25</a:t>
            </a:fld>
            <a:endParaRPr lang="en-US"/>
          </a:p>
        </p:txBody>
      </p:sp>
      <p:sp>
        <p:nvSpPr>
          <p:cNvPr id="164866" name="Rectangle 2"/>
          <p:cNvSpPr>
            <a:spLocks noGrp="1" noChangeArrowheads="1"/>
          </p:cNvSpPr>
          <p:nvPr>
            <p:ph type="title"/>
          </p:nvPr>
        </p:nvSpPr>
        <p:spPr>
          <a:xfrm>
            <a:off x="304800" y="533400"/>
            <a:ext cx="8229600" cy="1143000"/>
          </a:xfrm>
        </p:spPr>
        <p:txBody>
          <a:bodyPr>
            <a:normAutofit fontScale="90000"/>
          </a:bodyPr>
          <a:lstStyle/>
          <a:p>
            <a:r>
              <a:rPr lang="en-US" sz="4000"/>
              <a:t>Viewing and Sorting </a:t>
            </a:r>
            <a:br>
              <a:rPr lang="en-US" sz="4000"/>
            </a:br>
            <a:r>
              <a:rPr lang="en-US" sz="4000"/>
              <a:t>Files and Folders</a:t>
            </a:r>
          </a:p>
        </p:txBody>
      </p:sp>
      <p:sp>
        <p:nvSpPr>
          <p:cNvPr id="164868" name="Rectangle 4"/>
          <p:cNvSpPr>
            <a:spLocks noGrp="1" noChangeArrowheads="1"/>
          </p:cNvSpPr>
          <p:nvPr>
            <p:ph type="body" sz="half" idx="1"/>
          </p:nvPr>
        </p:nvSpPr>
        <p:spPr>
          <a:xfrm>
            <a:off x="304800" y="2895600"/>
            <a:ext cx="4038600" cy="4525963"/>
          </a:xfrm>
        </p:spPr>
        <p:txBody>
          <a:bodyPr/>
          <a:lstStyle/>
          <a:p>
            <a:r>
              <a:rPr lang="en-US"/>
              <a:t>Windows Explorer</a:t>
            </a:r>
          </a:p>
          <a:p>
            <a:pPr lvl="1"/>
            <a:r>
              <a:rPr lang="en-US" sz="3200"/>
              <a:t>Tiles View</a:t>
            </a:r>
          </a:p>
        </p:txBody>
      </p:sp>
      <p:pic>
        <p:nvPicPr>
          <p:cNvPr id="164870" name="Picture 6"/>
          <p:cNvPicPr>
            <a:picLocks noGrp="1" noChangeAspect="1" noChangeArrowheads="1"/>
          </p:cNvPicPr>
          <p:nvPr>
            <p:ph sz="half" idx="2"/>
          </p:nvPr>
        </p:nvPicPr>
        <p:blipFill>
          <a:blip r:embed="rId3"/>
          <a:srcRect/>
          <a:stretch>
            <a:fillRect/>
          </a:stretch>
        </p:blipFill>
        <p:spPr>
          <a:xfrm>
            <a:off x="4191000" y="2209800"/>
            <a:ext cx="4572000" cy="3429000"/>
          </a:xfrm>
          <a:noFill/>
          <a:ln/>
        </p:spPr>
      </p:pic>
    </p:spTree>
  </p:cSld>
  <p:clrMapOvr>
    <a:masterClrMapping/>
  </p:clrMapOvr>
  <p:transition>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75A9F365-B16F-4CF1-874B-0110A6060E1D}" type="slidenum">
              <a:rPr lang="en-US"/>
              <a:pPr/>
              <a:t>26</a:t>
            </a:fld>
            <a:endParaRPr lang="en-US"/>
          </a:p>
        </p:txBody>
      </p:sp>
      <p:sp>
        <p:nvSpPr>
          <p:cNvPr id="91138" name="Rectangle 2"/>
          <p:cNvSpPr>
            <a:spLocks noGrp="1" noChangeArrowheads="1"/>
          </p:cNvSpPr>
          <p:nvPr>
            <p:ph type="title"/>
          </p:nvPr>
        </p:nvSpPr>
        <p:spPr/>
        <p:txBody>
          <a:bodyPr>
            <a:normAutofit fontScale="90000"/>
          </a:bodyPr>
          <a:lstStyle/>
          <a:p>
            <a:r>
              <a:rPr lang="en-US" sz="4000"/>
              <a:t>Viewing and Sorting </a:t>
            </a:r>
            <a:br>
              <a:rPr lang="en-US" sz="4000"/>
            </a:br>
            <a:r>
              <a:rPr lang="en-US" sz="4000"/>
              <a:t>Files and Folders</a:t>
            </a:r>
          </a:p>
        </p:txBody>
      </p:sp>
      <p:sp>
        <p:nvSpPr>
          <p:cNvPr id="91139" name="Rectangle 3"/>
          <p:cNvSpPr>
            <a:spLocks noGrp="1" noChangeArrowheads="1"/>
          </p:cNvSpPr>
          <p:nvPr>
            <p:ph type="body" idx="1"/>
          </p:nvPr>
        </p:nvSpPr>
        <p:spPr>
          <a:xfrm>
            <a:off x="304800" y="2819400"/>
            <a:ext cx="3962400" cy="4525963"/>
          </a:xfrm>
        </p:spPr>
        <p:txBody>
          <a:bodyPr/>
          <a:lstStyle/>
          <a:p>
            <a:r>
              <a:rPr lang="en-US"/>
              <a:t>Windows Explorer</a:t>
            </a:r>
          </a:p>
          <a:p>
            <a:pPr lvl="1"/>
            <a:r>
              <a:rPr lang="en-US"/>
              <a:t>Thumbnail View</a:t>
            </a:r>
          </a:p>
        </p:txBody>
      </p:sp>
      <p:pic>
        <p:nvPicPr>
          <p:cNvPr id="91140" name="Picture 4"/>
          <p:cNvPicPr>
            <a:picLocks noChangeAspect="1" noChangeArrowheads="1"/>
          </p:cNvPicPr>
          <p:nvPr/>
        </p:nvPicPr>
        <p:blipFill>
          <a:blip r:embed="rId3"/>
          <a:srcRect/>
          <a:stretch>
            <a:fillRect/>
          </a:stretch>
        </p:blipFill>
        <p:spPr bwMode="auto">
          <a:xfrm>
            <a:off x="4343400" y="2209800"/>
            <a:ext cx="4418013" cy="331311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F3B3879F-9509-489E-9EF0-2E7B3E804776}" type="slidenum">
              <a:rPr lang="en-US"/>
              <a:pPr/>
              <a:t>27</a:t>
            </a:fld>
            <a:endParaRPr lang="en-US"/>
          </a:p>
        </p:txBody>
      </p:sp>
      <p:sp>
        <p:nvSpPr>
          <p:cNvPr id="165890" name="Rectangle 2"/>
          <p:cNvSpPr>
            <a:spLocks noGrp="1" noChangeArrowheads="1"/>
          </p:cNvSpPr>
          <p:nvPr>
            <p:ph type="title"/>
          </p:nvPr>
        </p:nvSpPr>
        <p:spPr/>
        <p:txBody>
          <a:bodyPr>
            <a:normAutofit fontScale="90000"/>
          </a:bodyPr>
          <a:lstStyle/>
          <a:p>
            <a:r>
              <a:rPr lang="en-US" sz="4000"/>
              <a:t>Viewing and Sorting </a:t>
            </a:r>
            <a:br>
              <a:rPr lang="en-US" sz="4000"/>
            </a:br>
            <a:r>
              <a:rPr lang="en-US" sz="4000"/>
              <a:t>Files and Folders</a:t>
            </a:r>
          </a:p>
        </p:txBody>
      </p:sp>
      <p:sp>
        <p:nvSpPr>
          <p:cNvPr id="165892" name="Rectangle 4"/>
          <p:cNvSpPr>
            <a:spLocks noGrp="1" noChangeArrowheads="1"/>
          </p:cNvSpPr>
          <p:nvPr>
            <p:ph type="body" sz="half" idx="1"/>
          </p:nvPr>
        </p:nvSpPr>
        <p:spPr>
          <a:xfrm>
            <a:off x="533400" y="2819400"/>
            <a:ext cx="4800600" cy="4525963"/>
          </a:xfrm>
        </p:spPr>
        <p:txBody>
          <a:bodyPr/>
          <a:lstStyle/>
          <a:p>
            <a:r>
              <a:rPr lang="en-US"/>
              <a:t>Windows Explorer</a:t>
            </a:r>
            <a:r>
              <a:rPr lang="en-US" sz="2800"/>
              <a:t> </a:t>
            </a:r>
          </a:p>
          <a:p>
            <a:pPr lvl="1"/>
            <a:r>
              <a:rPr lang="en-US" sz="3200"/>
              <a:t>Icon View</a:t>
            </a:r>
          </a:p>
        </p:txBody>
      </p:sp>
      <p:pic>
        <p:nvPicPr>
          <p:cNvPr id="165896" name="Picture 8"/>
          <p:cNvPicPr>
            <a:picLocks noGrp="1" noChangeAspect="1" noChangeArrowheads="1"/>
          </p:cNvPicPr>
          <p:nvPr>
            <p:ph sz="half" idx="2"/>
          </p:nvPr>
        </p:nvPicPr>
        <p:blipFill>
          <a:blip r:embed="rId3"/>
          <a:srcRect/>
          <a:stretch>
            <a:fillRect/>
          </a:stretch>
        </p:blipFill>
        <p:spPr>
          <a:xfrm>
            <a:off x="4495800" y="2209800"/>
            <a:ext cx="4343400" cy="3257550"/>
          </a:xfrm>
          <a:noFill/>
          <a:ln/>
        </p:spPr>
      </p:pic>
    </p:spTree>
  </p:cSld>
  <p:clrMapOvr>
    <a:masterClrMapping/>
  </p:clrMapOvr>
  <p:transition>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501D987B-0086-427A-BF29-3B7E177C785A}" type="slidenum">
              <a:rPr lang="en-US"/>
              <a:pPr/>
              <a:t>28</a:t>
            </a:fld>
            <a:endParaRPr lang="en-US"/>
          </a:p>
        </p:txBody>
      </p:sp>
      <p:sp>
        <p:nvSpPr>
          <p:cNvPr id="166914" name="Rectangle 2"/>
          <p:cNvSpPr>
            <a:spLocks noGrp="1" noChangeArrowheads="1"/>
          </p:cNvSpPr>
          <p:nvPr>
            <p:ph type="title"/>
          </p:nvPr>
        </p:nvSpPr>
        <p:spPr/>
        <p:txBody>
          <a:bodyPr>
            <a:normAutofit fontScale="90000"/>
          </a:bodyPr>
          <a:lstStyle/>
          <a:p>
            <a:r>
              <a:rPr lang="en-US" sz="4000"/>
              <a:t>Viewing and Sorting </a:t>
            </a:r>
            <a:br>
              <a:rPr lang="en-US" sz="4000"/>
            </a:br>
            <a:r>
              <a:rPr lang="en-US" sz="4000"/>
              <a:t>Files and Folders</a:t>
            </a:r>
          </a:p>
        </p:txBody>
      </p:sp>
      <p:sp>
        <p:nvSpPr>
          <p:cNvPr id="166919" name="Rectangle 7"/>
          <p:cNvSpPr>
            <a:spLocks noGrp="1" noChangeArrowheads="1"/>
          </p:cNvSpPr>
          <p:nvPr>
            <p:ph type="body" sz="half" idx="1"/>
          </p:nvPr>
        </p:nvSpPr>
        <p:spPr>
          <a:xfrm>
            <a:off x="533400" y="2819400"/>
            <a:ext cx="4114800" cy="4525963"/>
          </a:xfrm>
        </p:spPr>
        <p:txBody>
          <a:bodyPr/>
          <a:lstStyle/>
          <a:p>
            <a:r>
              <a:rPr lang="en-US"/>
              <a:t>Windows Explorer</a:t>
            </a:r>
            <a:r>
              <a:rPr lang="en-US" sz="2800"/>
              <a:t> </a:t>
            </a:r>
          </a:p>
          <a:p>
            <a:pPr lvl="1"/>
            <a:r>
              <a:rPr lang="en-US" sz="3200"/>
              <a:t>List View	</a:t>
            </a:r>
          </a:p>
        </p:txBody>
      </p:sp>
      <p:pic>
        <p:nvPicPr>
          <p:cNvPr id="166921" name="Picture 9"/>
          <p:cNvPicPr>
            <a:picLocks noGrp="1" noChangeAspect="1" noChangeArrowheads="1"/>
          </p:cNvPicPr>
          <p:nvPr>
            <p:ph sz="half" idx="2"/>
          </p:nvPr>
        </p:nvPicPr>
        <p:blipFill>
          <a:blip r:embed="rId3"/>
          <a:srcRect/>
          <a:stretch>
            <a:fillRect/>
          </a:stretch>
        </p:blipFill>
        <p:spPr>
          <a:xfrm>
            <a:off x="4419600" y="2347913"/>
            <a:ext cx="4267200" cy="3200400"/>
          </a:xfrm>
          <a:noFill/>
          <a:ln/>
        </p:spPr>
      </p:pic>
    </p:spTree>
  </p:cSld>
  <p:clrMapOvr>
    <a:masterClrMapping/>
  </p:clrMapOvr>
  <p:transition>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A0F296DC-C6C9-45F0-AD86-AFB6C27A1760}" type="slidenum">
              <a:rPr lang="en-US"/>
              <a:pPr/>
              <a:t>29</a:t>
            </a:fld>
            <a:endParaRPr lang="en-US"/>
          </a:p>
        </p:txBody>
      </p:sp>
      <p:sp>
        <p:nvSpPr>
          <p:cNvPr id="167943" name="Rectangle 7"/>
          <p:cNvSpPr>
            <a:spLocks noGrp="1" noChangeArrowheads="1"/>
          </p:cNvSpPr>
          <p:nvPr>
            <p:ph type="title"/>
          </p:nvPr>
        </p:nvSpPr>
        <p:spPr/>
        <p:txBody>
          <a:bodyPr>
            <a:normAutofit fontScale="90000"/>
          </a:bodyPr>
          <a:lstStyle/>
          <a:p>
            <a:r>
              <a:rPr lang="en-US" sz="4000"/>
              <a:t>Viewing and Sorting </a:t>
            </a:r>
            <a:br>
              <a:rPr lang="en-US" sz="4000"/>
            </a:br>
            <a:r>
              <a:rPr lang="en-US" sz="4000"/>
              <a:t>Files and Folders</a:t>
            </a:r>
          </a:p>
        </p:txBody>
      </p:sp>
      <p:sp>
        <p:nvSpPr>
          <p:cNvPr id="167944" name="Rectangle 8"/>
          <p:cNvSpPr>
            <a:spLocks noGrp="1" noChangeArrowheads="1"/>
          </p:cNvSpPr>
          <p:nvPr>
            <p:ph type="body" sz="half" idx="1"/>
          </p:nvPr>
        </p:nvSpPr>
        <p:spPr>
          <a:xfrm>
            <a:off x="457200" y="2332038"/>
            <a:ext cx="4495800" cy="4525962"/>
          </a:xfrm>
        </p:spPr>
        <p:txBody>
          <a:bodyPr/>
          <a:lstStyle/>
          <a:p>
            <a:r>
              <a:rPr lang="en-US"/>
              <a:t>Windows Explorer</a:t>
            </a:r>
          </a:p>
          <a:p>
            <a:pPr lvl="1"/>
            <a:r>
              <a:rPr lang="en-US" sz="3200"/>
              <a:t>Detail View</a:t>
            </a:r>
          </a:p>
          <a:p>
            <a:pPr lvl="1"/>
            <a:r>
              <a:rPr lang="en-US" sz="3200"/>
              <a:t>Sorted and grouped</a:t>
            </a:r>
          </a:p>
          <a:p>
            <a:pPr lvl="1"/>
            <a:endParaRPr lang="en-US" sz="3200"/>
          </a:p>
          <a:p>
            <a:endParaRPr lang="en-US" sz="2800"/>
          </a:p>
        </p:txBody>
      </p:sp>
      <p:pic>
        <p:nvPicPr>
          <p:cNvPr id="167940" name="Picture 4"/>
          <p:cNvPicPr>
            <a:picLocks noGrp="1" noChangeAspect="1" noChangeArrowheads="1"/>
          </p:cNvPicPr>
          <p:nvPr>
            <p:ph sz="half" idx="2"/>
          </p:nvPr>
        </p:nvPicPr>
        <p:blipFill>
          <a:blip r:embed="rId3"/>
          <a:srcRect/>
          <a:stretch>
            <a:fillRect/>
          </a:stretch>
        </p:blipFill>
        <p:spPr>
          <a:xfrm>
            <a:off x="4495800" y="2005013"/>
            <a:ext cx="4572000" cy="3429000"/>
          </a:xfrm>
          <a:noFill/>
          <a:ln/>
        </p:spPr>
      </p:pic>
    </p:spTree>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25CF62CA-66A5-4A8A-AD6D-19ABE8F3A94A}" type="slidenum">
              <a:rPr lang="en-US"/>
              <a:pPr/>
              <a:t>3</a:t>
            </a:fld>
            <a:endParaRPr lang="en-US"/>
          </a:p>
        </p:txBody>
      </p:sp>
      <p:sp>
        <p:nvSpPr>
          <p:cNvPr id="68611" name="Rectangle 3"/>
          <p:cNvSpPr>
            <a:spLocks noGrp="1" noChangeArrowheads="1"/>
          </p:cNvSpPr>
          <p:nvPr>
            <p:ph type="title"/>
          </p:nvPr>
        </p:nvSpPr>
        <p:spPr/>
        <p:txBody>
          <a:bodyPr/>
          <a:lstStyle/>
          <a:p>
            <a:r>
              <a:rPr lang="en-US"/>
              <a:t>Operating System Categories</a:t>
            </a:r>
          </a:p>
        </p:txBody>
      </p:sp>
      <p:sp>
        <p:nvSpPr>
          <p:cNvPr id="68612" name="Rectangle 4"/>
          <p:cNvSpPr>
            <a:spLocks noGrp="1" noChangeArrowheads="1"/>
          </p:cNvSpPr>
          <p:nvPr>
            <p:ph type="body" idx="1"/>
          </p:nvPr>
        </p:nvSpPr>
        <p:spPr/>
        <p:txBody>
          <a:bodyPr/>
          <a:lstStyle/>
          <a:p>
            <a:r>
              <a:rPr lang="en-US"/>
              <a:t>Four categories:</a:t>
            </a:r>
          </a:p>
          <a:p>
            <a:pPr lvl="1"/>
            <a:r>
              <a:rPr lang="en-US">
                <a:latin typeface="Verdana" pitchFamily="34" charset="0"/>
              </a:rPr>
              <a:t>Real-Time (RTOS)</a:t>
            </a:r>
          </a:p>
          <a:p>
            <a:pPr lvl="1"/>
            <a:r>
              <a:rPr lang="en-US">
                <a:latin typeface="Verdana" pitchFamily="34" charset="0"/>
              </a:rPr>
              <a:t>Single-User, Single-Task</a:t>
            </a:r>
          </a:p>
          <a:p>
            <a:pPr lvl="1"/>
            <a:r>
              <a:rPr lang="en-US">
                <a:latin typeface="Verdana" pitchFamily="34" charset="0"/>
              </a:rPr>
              <a:t>Single-User, Multitask</a:t>
            </a:r>
          </a:p>
          <a:p>
            <a:pPr lvl="1"/>
            <a:r>
              <a:rPr lang="en-US">
                <a:latin typeface="Verdana" pitchFamily="34" charset="0"/>
              </a:rPr>
              <a:t>Multi-user</a:t>
            </a:r>
          </a:p>
        </p:txBody>
      </p:sp>
      <p:pic>
        <p:nvPicPr>
          <p:cNvPr id="68613" name="Picture 5" descr="laptop_closeup_windows_lc"/>
          <p:cNvPicPr>
            <a:picLocks noChangeAspect="1" noChangeArrowheads="1" noCrop="1"/>
          </p:cNvPicPr>
          <p:nvPr/>
        </p:nvPicPr>
        <p:blipFill>
          <a:blip r:embed="rId3"/>
          <a:srcRect/>
          <a:stretch>
            <a:fillRect/>
          </a:stretch>
        </p:blipFill>
        <p:spPr bwMode="auto">
          <a:xfrm>
            <a:off x="5486400" y="2895600"/>
            <a:ext cx="3124200" cy="22415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68613"/>
                                        </p:tgtEl>
                                        <p:attrNameLst>
                                          <p:attrName>style.visibility</p:attrName>
                                        </p:attrNameLst>
                                      </p:cBhvr>
                                      <p:to>
                                        <p:strVal val="visible"/>
                                      </p:to>
                                    </p:set>
                                    <p:anim calcmode="lin" valueType="num">
                                      <p:cBhvr>
                                        <p:cTn id="7" dur="500" fill="hold"/>
                                        <p:tgtEl>
                                          <p:spTgt spid="68613"/>
                                        </p:tgtEl>
                                        <p:attrNameLst>
                                          <p:attrName>ppt_w</p:attrName>
                                        </p:attrNameLst>
                                      </p:cBhvr>
                                      <p:tavLst>
                                        <p:tav tm="0">
                                          <p:val>
                                            <p:fltVal val="0"/>
                                          </p:val>
                                        </p:tav>
                                        <p:tav tm="100000">
                                          <p:val>
                                            <p:strVal val="#ppt_w"/>
                                          </p:val>
                                        </p:tav>
                                      </p:tavLst>
                                    </p:anim>
                                    <p:anim calcmode="lin" valueType="num">
                                      <p:cBhvr>
                                        <p:cTn id="8" dur="500" fill="hold"/>
                                        <p:tgtEl>
                                          <p:spTgt spid="68613"/>
                                        </p:tgtEl>
                                        <p:attrNameLst>
                                          <p:attrName>ppt_h</p:attrName>
                                        </p:attrNameLst>
                                      </p:cBhvr>
                                      <p:tavLst>
                                        <p:tav tm="0">
                                          <p:val>
                                            <p:fltVal val="0"/>
                                          </p:val>
                                        </p:tav>
                                        <p:tav tm="100000">
                                          <p:val>
                                            <p:strVal val="#ppt_h"/>
                                          </p:val>
                                        </p:tav>
                                      </p:tavLst>
                                    </p:anim>
                                    <p:animEffect transition="in" filter="fade">
                                      <p:cBhvr>
                                        <p:cTn id="9" dur="500"/>
                                        <p:tgtEl>
                                          <p:spTgt spid="68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E18FE4F5-E58F-418C-A19C-C34D2C709A73}" type="slidenum">
              <a:rPr lang="en-US"/>
              <a:pPr/>
              <a:t>30</a:t>
            </a:fld>
            <a:endParaRPr lang="en-US"/>
          </a:p>
        </p:txBody>
      </p:sp>
      <p:sp>
        <p:nvSpPr>
          <p:cNvPr id="92173" name="Rectangle 13"/>
          <p:cNvSpPr>
            <a:spLocks noGrp="1" noChangeArrowheads="1"/>
          </p:cNvSpPr>
          <p:nvPr>
            <p:ph type="title"/>
          </p:nvPr>
        </p:nvSpPr>
        <p:spPr/>
        <p:txBody>
          <a:bodyPr/>
          <a:lstStyle/>
          <a:p>
            <a:r>
              <a:rPr lang="en-US"/>
              <a:t>Naming Files</a:t>
            </a:r>
          </a:p>
        </p:txBody>
      </p:sp>
      <p:sp>
        <p:nvSpPr>
          <p:cNvPr id="92174" name="Rectangle 14"/>
          <p:cNvSpPr>
            <a:spLocks noGrp="1" noChangeArrowheads="1"/>
          </p:cNvSpPr>
          <p:nvPr>
            <p:ph type="body" idx="1"/>
          </p:nvPr>
        </p:nvSpPr>
        <p:spPr>
          <a:xfrm>
            <a:off x="381000" y="1905000"/>
            <a:ext cx="4572000" cy="4525963"/>
          </a:xfrm>
        </p:spPr>
        <p:txBody>
          <a:bodyPr/>
          <a:lstStyle/>
          <a:p>
            <a:r>
              <a:rPr lang="en-US"/>
              <a:t>Filename:</a:t>
            </a:r>
          </a:p>
          <a:p>
            <a:pPr lvl="1"/>
            <a:r>
              <a:rPr lang="en-US"/>
              <a:t>Name assigned plus filename extension</a:t>
            </a:r>
          </a:p>
          <a:p>
            <a:r>
              <a:rPr lang="en-US"/>
              <a:t>only characters not legal in filenames are: </a:t>
            </a:r>
            <a:r>
              <a:rPr lang="en-US" sz="2400"/>
              <a:t>     	\   ⁄   :   *   ?   "   &lt;   &gt;   ¦</a:t>
            </a:r>
            <a:endParaRPr lang="en-US"/>
          </a:p>
          <a:p>
            <a:r>
              <a:rPr lang="en-US"/>
              <a:t>all others are allowed</a:t>
            </a:r>
          </a:p>
        </p:txBody>
      </p:sp>
      <p:sp>
        <p:nvSpPr>
          <p:cNvPr id="92175" name="Text Box 15"/>
          <p:cNvSpPr txBox="1">
            <a:spLocks noChangeArrowheads="1"/>
          </p:cNvSpPr>
          <p:nvPr/>
        </p:nvSpPr>
        <p:spPr bwMode="auto">
          <a:xfrm>
            <a:off x="5257800" y="2971800"/>
            <a:ext cx="2281238" cy="1311275"/>
          </a:xfrm>
          <a:prstGeom prst="rect">
            <a:avLst/>
          </a:prstGeom>
          <a:solidFill>
            <a:srgbClr val="333333"/>
          </a:solidFill>
          <a:ln w="9525">
            <a:noFill/>
            <a:miter lim="800000"/>
            <a:headEnd/>
            <a:tailEnd/>
          </a:ln>
          <a:effectLst/>
        </p:spPr>
        <p:txBody>
          <a:bodyPr>
            <a:spAutoFit/>
          </a:bodyPr>
          <a:lstStyle/>
          <a:p>
            <a:pPr algn="l">
              <a:spcBef>
                <a:spcPct val="50000"/>
              </a:spcBef>
            </a:pPr>
            <a:r>
              <a:rPr lang="en-US" sz="2000" b="1">
                <a:solidFill>
                  <a:srgbClr val="FFFBDD"/>
                </a:solidFill>
                <a:latin typeface="Verdana" pitchFamily="34" charset="0"/>
              </a:rPr>
              <a:t>Bioreport</a:t>
            </a:r>
            <a:r>
              <a:rPr lang="en-US" sz="2000" b="1">
                <a:solidFill>
                  <a:schemeClr val="hlink"/>
                </a:solidFill>
                <a:latin typeface="Verdana" pitchFamily="34" charset="0"/>
              </a:rPr>
              <a:t>.doc</a:t>
            </a:r>
          </a:p>
          <a:p>
            <a:pPr>
              <a:spcBef>
                <a:spcPct val="50000"/>
              </a:spcBef>
            </a:pPr>
            <a:r>
              <a:rPr lang="en-US" sz="2000" b="1">
                <a:solidFill>
                  <a:srgbClr val="FFFBDD"/>
                </a:solidFill>
                <a:latin typeface="Verdana" pitchFamily="34" charset="0"/>
              </a:rPr>
              <a:t>or</a:t>
            </a:r>
          </a:p>
          <a:p>
            <a:pPr algn="l">
              <a:spcBef>
                <a:spcPct val="50000"/>
              </a:spcBef>
            </a:pPr>
            <a:r>
              <a:rPr lang="en-US" sz="2000" b="1">
                <a:solidFill>
                  <a:srgbClr val="FFFBDD"/>
                </a:solidFill>
                <a:latin typeface="Verdana" pitchFamily="34" charset="0"/>
              </a:rPr>
              <a:t>Bio</a:t>
            </a:r>
            <a:r>
              <a:rPr lang="en-US" sz="2000" b="1">
                <a:solidFill>
                  <a:schemeClr val="tx1"/>
                </a:solidFill>
                <a:latin typeface="Verdana" pitchFamily="34" charset="0"/>
              </a:rPr>
              <a:t> </a:t>
            </a:r>
            <a:r>
              <a:rPr lang="en-US" sz="2000" b="1">
                <a:solidFill>
                  <a:srgbClr val="FFFBDD"/>
                </a:solidFill>
                <a:latin typeface="Verdana" pitchFamily="34" charset="0"/>
              </a:rPr>
              <a:t>report</a:t>
            </a:r>
            <a:r>
              <a:rPr lang="en-US" sz="2000" b="1">
                <a:solidFill>
                  <a:schemeClr val="hlink"/>
                </a:solidFill>
                <a:latin typeface="Verdana" pitchFamily="34" charset="0"/>
              </a:rPr>
              <a:t>.doc</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5"/>
          <p:cNvSpPr>
            <a:spLocks noGrp="1"/>
          </p:cNvSpPr>
          <p:nvPr>
            <p:ph type="dt" sz="half" idx="11"/>
          </p:nvPr>
        </p:nvSpPr>
        <p:spPr/>
        <p:txBody>
          <a:bodyPr/>
          <a:lstStyle/>
          <a:p>
            <a:r>
              <a:rPr lang="en-US"/>
              <a:t>© 2007 Prentice-Hall, Inc.</a:t>
            </a:r>
          </a:p>
          <a:p>
            <a:endParaRPr lang="en-US"/>
          </a:p>
        </p:txBody>
      </p:sp>
      <p:sp>
        <p:nvSpPr>
          <p:cNvPr id="47" name="Slide Number Placeholder 6"/>
          <p:cNvSpPr>
            <a:spLocks noGrp="1"/>
          </p:cNvSpPr>
          <p:nvPr>
            <p:ph type="sldNum" sz="quarter" idx="12"/>
          </p:nvPr>
        </p:nvSpPr>
        <p:spPr/>
        <p:txBody>
          <a:bodyPr/>
          <a:lstStyle/>
          <a:p>
            <a:fld id="{7F604F8D-4C6C-4E7D-82B8-D74D550BC4A6}" type="slidenum">
              <a:rPr lang="en-US"/>
              <a:pPr/>
              <a:t>31</a:t>
            </a:fld>
            <a:endParaRPr lang="en-US"/>
          </a:p>
        </p:txBody>
      </p:sp>
      <p:sp>
        <p:nvSpPr>
          <p:cNvPr id="180228" name="Rectangle 4"/>
          <p:cNvSpPr>
            <a:spLocks noGrp="1" noChangeArrowheads="1"/>
          </p:cNvSpPr>
          <p:nvPr>
            <p:ph type="title"/>
          </p:nvPr>
        </p:nvSpPr>
        <p:spPr/>
        <p:txBody>
          <a:bodyPr/>
          <a:lstStyle/>
          <a:p>
            <a:r>
              <a:rPr lang="en-US"/>
              <a:t>File Name Extensions</a:t>
            </a:r>
          </a:p>
        </p:txBody>
      </p:sp>
      <p:sp>
        <p:nvSpPr>
          <p:cNvPr id="180229" name="Rectangle 5"/>
          <p:cNvSpPr>
            <a:spLocks noGrp="1" noChangeArrowheads="1"/>
          </p:cNvSpPr>
          <p:nvPr>
            <p:ph type="body" sz="half" idx="1"/>
          </p:nvPr>
        </p:nvSpPr>
        <p:spPr>
          <a:xfrm>
            <a:off x="457200" y="1600200"/>
            <a:ext cx="2667000" cy="4525963"/>
          </a:xfrm>
        </p:spPr>
        <p:txBody>
          <a:bodyPr/>
          <a:lstStyle/>
          <a:p>
            <a:r>
              <a:rPr lang="en-US" sz="2800"/>
              <a:t>Filename extensions:</a:t>
            </a:r>
          </a:p>
          <a:p>
            <a:pPr lvl="1"/>
            <a:r>
              <a:rPr lang="en-US" sz="2400"/>
              <a:t>Used by programs</a:t>
            </a:r>
          </a:p>
          <a:p>
            <a:endParaRPr lang="en-US" sz="2800"/>
          </a:p>
        </p:txBody>
      </p:sp>
      <p:graphicFrame>
        <p:nvGraphicFramePr>
          <p:cNvPr id="180282" name="Group 58"/>
          <p:cNvGraphicFramePr>
            <a:graphicFrameLocks noGrp="1"/>
          </p:cNvGraphicFramePr>
          <p:nvPr>
            <p:ph sz="half" idx="2"/>
          </p:nvPr>
        </p:nvGraphicFramePr>
        <p:xfrm>
          <a:off x="3124200" y="1600200"/>
          <a:ext cx="5715000" cy="4499293"/>
        </p:xfrm>
        <a:graphic>
          <a:graphicData uri="http://schemas.openxmlformats.org/drawingml/2006/table">
            <a:tbl>
              <a:tblPr/>
              <a:tblGrid>
                <a:gridCol w="1325563"/>
                <a:gridCol w="2230437"/>
                <a:gridCol w="2159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231F20"/>
                          </a:solidFill>
                          <a:effectLst>
                            <a:outerShdw blurRad="38100" dist="38100" dir="2700000" algn="tl">
                              <a:srgbClr val="C0C0C0"/>
                            </a:outerShdw>
                          </a:effectLst>
                          <a:latin typeface="Palatino-Roman" charset="0"/>
                        </a:rPr>
                        <a:t>Extension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231F20"/>
                          </a:solidFill>
                          <a:effectLst>
                            <a:outerShdw blurRad="38100" dist="38100" dir="2700000" algn="tl">
                              <a:srgbClr val="C0C0C0"/>
                            </a:outerShdw>
                          </a:effectLst>
                          <a:latin typeface="Palatino-Roman" charset="0"/>
                        </a:rPr>
                        <a:t>Type of Document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231F20"/>
                          </a:solidFill>
                          <a:effectLst>
                            <a:outerShdw blurRad="38100" dist="38100" dir="2700000" algn="tl">
                              <a:srgbClr val="C0C0C0"/>
                            </a:outerShdw>
                          </a:effectLst>
                          <a:latin typeface="Palatino-Roman" charset="0"/>
                        </a:rPr>
                        <a:t>Application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.doc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Word processing document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Microsoft Word; Corel Word Perfect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.xls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Workbook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Microsoft Excel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.ppt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PowerPoint presentation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Microsoft PowerPoint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.mdb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Database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Microsoft Access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.bmp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Bitmap image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Windows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.zip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Compressed file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WinZip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.pdf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Portable Document Format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Adobe Acrobat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6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.htm or .html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Web page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31F20"/>
                          </a:solidFill>
                          <a:effectLst>
                            <a:outerShdw blurRad="38100" dist="38100" dir="2700000" algn="tl">
                              <a:srgbClr val="C0C0C0"/>
                            </a:outerShdw>
                          </a:effectLst>
                          <a:latin typeface="Palatino-Roman" charset="0"/>
                        </a:rPr>
                        <a:t>Hypertext Markup Language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1"/>
          </p:nvPr>
        </p:nvSpPr>
        <p:spPr/>
        <p:txBody>
          <a:bodyPr/>
          <a:lstStyle/>
          <a:p>
            <a:r>
              <a:rPr lang="en-US"/>
              <a:t>© 2007 Prentice-Hall, Inc.</a:t>
            </a:r>
          </a:p>
          <a:p>
            <a:endParaRPr lang="en-US"/>
          </a:p>
        </p:txBody>
      </p:sp>
      <p:sp>
        <p:nvSpPr>
          <p:cNvPr id="13" name="Slide Number Placeholder 6"/>
          <p:cNvSpPr>
            <a:spLocks noGrp="1"/>
          </p:cNvSpPr>
          <p:nvPr>
            <p:ph type="sldNum" sz="quarter" idx="12"/>
          </p:nvPr>
        </p:nvSpPr>
        <p:spPr/>
        <p:txBody>
          <a:bodyPr/>
          <a:lstStyle/>
          <a:p>
            <a:fld id="{429B21DB-A9B7-4021-AAD3-CAABD29222F6}" type="slidenum">
              <a:rPr lang="en-US"/>
              <a:pPr/>
              <a:t>32</a:t>
            </a:fld>
            <a:endParaRPr lang="en-US"/>
          </a:p>
        </p:txBody>
      </p:sp>
      <p:sp>
        <p:nvSpPr>
          <p:cNvPr id="183303" name="Rectangle 7"/>
          <p:cNvSpPr>
            <a:spLocks noGrp="1" noChangeArrowheads="1"/>
          </p:cNvSpPr>
          <p:nvPr>
            <p:ph type="title"/>
          </p:nvPr>
        </p:nvSpPr>
        <p:spPr/>
        <p:txBody>
          <a:bodyPr/>
          <a:lstStyle/>
          <a:p>
            <a:r>
              <a:rPr lang="en-US"/>
              <a:t>File path</a:t>
            </a:r>
          </a:p>
        </p:txBody>
      </p:sp>
      <p:sp>
        <p:nvSpPr>
          <p:cNvPr id="183304" name="Rectangle 8"/>
          <p:cNvSpPr>
            <a:spLocks noGrp="1" noChangeArrowheads="1"/>
          </p:cNvSpPr>
          <p:nvPr>
            <p:ph type="body" sz="half" idx="1"/>
          </p:nvPr>
        </p:nvSpPr>
        <p:spPr>
          <a:xfrm>
            <a:off x="381000" y="1981200"/>
            <a:ext cx="8229600" cy="2185988"/>
          </a:xfrm>
        </p:spPr>
        <p:txBody>
          <a:bodyPr/>
          <a:lstStyle/>
          <a:p>
            <a:r>
              <a:rPr lang="en-US"/>
              <a:t>File path</a:t>
            </a:r>
          </a:p>
          <a:p>
            <a:pPr lvl="1"/>
            <a:r>
              <a:rPr lang="en-US" sz="2400"/>
              <a:t>Location of the file</a:t>
            </a:r>
          </a:p>
        </p:txBody>
      </p:sp>
      <p:sp>
        <p:nvSpPr>
          <p:cNvPr id="183307" name="Text Box 11"/>
          <p:cNvSpPr txBox="1">
            <a:spLocks noChangeArrowheads="1"/>
          </p:cNvSpPr>
          <p:nvPr/>
        </p:nvSpPr>
        <p:spPr bwMode="auto">
          <a:xfrm>
            <a:off x="1320800" y="4478338"/>
            <a:ext cx="7634288" cy="366712"/>
          </a:xfrm>
          <a:prstGeom prst="rect">
            <a:avLst/>
          </a:prstGeom>
          <a:solidFill>
            <a:schemeClr val="bg1"/>
          </a:solidFill>
          <a:ln w="9525">
            <a:noFill/>
            <a:miter lim="800000"/>
            <a:headEnd/>
            <a:tailEnd/>
          </a:ln>
          <a:effectLst/>
        </p:spPr>
        <p:txBody>
          <a:bodyPr>
            <a:spAutoFit/>
          </a:bodyPr>
          <a:lstStyle/>
          <a:p>
            <a:pPr algn="l">
              <a:spcBef>
                <a:spcPct val="50000"/>
              </a:spcBef>
            </a:pPr>
            <a:r>
              <a:rPr lang="en-US" sz="1800" b="1">
                <a:solidFill>
                  <a:schemeClr val="tx1"/>
                </a:solidFill>
                <a:latin typeface="Verdana" pitchFamily="34" charset="0"/>
              </a:rPr>
              <a:t>C:</a:t>
            </a:r>
            <a:endParaRPr lang="en-US" sz="1800">
              <a:solidFill>
                <a:schemeClr val="tx1"/>
              </a:solidFill>
            </a:endParaRPr>
          </a:p>
        </p:txBody>
      </p:sp>
      <p:sp>
        <p:nvSpPr>
          <p:cNvPr id="183308" name="Text Box 12"/>
          <p:cNvSpPr txBox="1">
            <a:spLocks noChangeArrowheads="1"/>
          </p:cNvSpPr>
          <p:nvPr/>
        </p:nvSpPr>
        <p:spPr bwMode="auto">
          <a:xfrm>
            <a:off x="3730625" y="4492625"/>
            <a:ext cx="3438525" cy="366713"/>
          </a:xfrm>
          <a:prstGeom prst="rect">
            <a:avLst/>
          </a:prstGeom>
          <a:noFill/>
          <a:ln w="9525">
            <a:noFill/>
            <a:miter lim="800000"/>
            <a:headEnd/>
            <a:tailEnd/>
          </a:ln>
          <a:effectLst/>
        </p:spPr>
        <p:txBody>
          <a:bodyPr>
            <a:spAutoFit/>
          </a:bodyPr>
          <a:lstStyle/>
          <a:p>
            <a:pPr algn="l">
              <a:spcBef>
                <a:spcPct val="50000"/>
              </a:spcBef>
            </a:pPr>
            <a:r>
              <a:rPr lang="en-US" sz="1800" b="1">
                <a:solidFill>
                  <a:schemeClr val="tx1"/>
                </a:solidFill>
                <a:latin typeface="Verdana" pitchFamily="34" charset="0"/>
              </a:rPr>
              <a:t>Tech in Action\TIA Pics\</a:t>
            </a:r>
          </a:p>
        </p:txBody>
      </p:sp>
      <p:sp>
        <p:nvSpPr>
          <p:cNvPr id="183309" name="Text Box 13"/>
          <p:cNvSpPr txBox="1">
            <a:spLocks noChangeArrowheads="1"/>
          </p:cNvSpPr>
          <p:nvPr/>
        </p:nvSpPr>
        <p:spPr bwMode="auto">
          <a:xfrm>
            <a:off x="1582738" y="4479925"/>
            <a:ext cx="2393950" cy="366713"/>
          </a:xfrm>
          <a:prstGeom prst="rect">
            <a:avLst/>
          </a:prstGeom>
          <a:noFill/>
          <a:ln w="9525">
            <a:noFill/>
            <a:miter lim="800000"/>
            <a:headEnd/>
            <a:tailEnd/>
          </a:ln>
          <a:effectLst/>
        </p:spPr>
        <p:txBody>
          <a:bodyPr>
            <a:spAutoFit/>
          </a:bodyPr>
          <a:lstStyle/>
          <a:p>
            <a:pPr algn="l">
              <a:spcBef>
                <a:spcPct val="50000"/>
              </a:spcBef>
            </a:pPr>
            <a:r>
              <a:rPr lang="en-US" sz="1800" b="1">
                <a:solidFill>
                  <a:schemeClr val="tx1"/>
                </a:solidFill>
                <a:latin typeface="Verdana" pitchFamily="34" charset="0"/>
              </a:rPr>
              <a:t>\My Documents\</a:t>
            </a:r>
          </a:p>
        </p:txBody>
      </p:sp>
      <p:sp>
        <p:nvSpPr>
          <p:cNvPr id="183310" name="Text Box 14"/>
          <p:cNvSpPr txBox="1">
            <a:spLocks noChangeArrowheads="1"/>
          </p:cNvSpPr>
          <p:nvPr/>
        </p:nvSpPr>
        <p:spPr bwMode="auto">
          <a:xfrm>
            <a:off x="6878638" y="4478338"/>
            <a:ext cx="2076450" cy="366712"/>
          </a:xfrm>
          <a:prstGeom prst="rect">
            <a:avLst/>
          </a:prstGeom>
          <a:noFill/>
          <a:ln w="9525">
            <a:noFill/>
            <a:miter lim="800000"/>
            <a:headEnd/>
            <a:tailEnd/>
          </a:ln>
          <a:effectLst/>
        </p:spPr>
        <p:txBody>
          <a:bodyPr>
            <a:spAutoFit/>
          </a:bodyPr>
          <a:lstStyle/>
          <a:p>
            <a:pPr algn="l">
              <a:spcBef>
                <a:spcPct val="50000"/>
              </a:spcBef>
            </a:pPr>
            <a:r>
              <a:rPr lang="en-US" sz="1800" b="1">
                <a:solidFill>
                  <a:schemeClr val="tx1"/>
                </a:solidFill>
                <a:latin typeface="Verdana" pitchFamily="34" charset="0"/>
              </a:rPr>
              <a:t>dotmatrix.gif</a:t>
            </a:r>
          </a:p>
        </p:txBody>
      </p:sp>
      <p:sp>
        <p:nvSpPr>
          <p:cNvPr id="183311" name="AutoShape 15"/>
          <p:cNvSpPr>
            <a:spLocks/>
          </p:cNvSpPr>
          <p:nvPr/>
        </p:nvSpPr>
        <p:spPr bwMode="auto">
          <a:xfrm>
            <a:off x="228600" y="4829175"/>
            <a:ext cx="914400" cy="392113"/>
          </a:xfrm>
          <a:prstGeom prst="borderCallout1">
            <a:avLst>
              <a:gd name="adj1" fmla="val 29148"/>
              <a:gd name="adj2" fmla="val 108333"/>
              <a:gd name="adj3" fmla="val -7694"/>
              <a:gd name="adj4" fmla="val 138542"/>
            </a:avLst>
          </a:prstGeom>
          <a:solidFill>
            <a:schemeClr val="accent1"/>
          </a:solidFill>
          <a:ln w="9525">
            <a:solidFill>
              <a:schemeClr val="tx1"/>
            </a:solidFill>
            <a:miter lim="800000"/>
            <a:headEnd/>
            <a:tailEnd/>
          </a:ln>
          <a:effectLst/>
        </p:spPr>
        <p:txBody>
          <a:bodyPr/>
          <a:lstStyle/>
          <a:p>
            <a:r>
              <a:rPr lang="en-US" sz="1800" b="1">
                <a:solidFill>
                  <a:schemeClr val="tx1"/>
                </a:solidFill>
                <a:latin typeface="Verdana" pitchFamily="34" charset="0"/>
              </a:rPr>
              <a:t>Drive </a:t>
            </a:r>
          </a:p>
        </p:txBody>
      </p:sp>
      <p:sp>
        <p:nvSpPr>
          <p:cNvPr id="183312" name="AutoShape 16"/>
          <p:cNvSpPr>
            <a:spLocks/>
          </p:cNvSpPr>
          <p:nvPr/>
        </p:nvSpPr>
        <p:spPr bwMode="auto">
          <a:xfrm>
            <a:off x="1454150" y="4908550"/>
            <a:ext cx="1336675" cy="595313"/>
          </a:xfrm>
          <a:prstGeom prst="borderCallout1">
            <a:avLst>
              <a:gd name="adj1" fmla="val 19199"/>
              <a:gd name="adj2" fmla="val 105699"/>
              <a:gd name="adj3" fmla="val -14667"/>
              <a:gd name="adj4" fmla="val 105699"/>
            </a:avLst>
          </a:prstGeom>
          <a:solidFill>
            <a:schemeClr val="accent1"/>
          </a:solidFill>
          <a:ln w="9525">
            <a:solidFill>
              <a:schemeClr val="tx1"/>
            </a:solidFill>
            <a:miter lim="800000"/>
            <a:headEnd/>
            <a:tailEnd/>
          </a:ln>
          <a:effectLst/>
        </p:spPr>
        <p:txBody>
          <a:bodyPr/>
          <a:lstStyle/>
          <a:p>
            <a:r>
              <a:rPr lang="en-US" sz="1800" b="1">
                <a:solidFill>
                  <a:schemeClr val="tx1"/>
                </a:solidFill>
                <a:latin typeface="Verdana" pitchFamily="34" charset="0"/>
              </a:rPr>
              <a:t>Primary folder </a:t>
            </a:r>
          </a:p>
        </p:txBody>
      </p:sp>
      <p:sp>
        <p:nvSpPr>
          <p:cNvPr id="183313" name="AutoShape 17"/>
          <p:cNvSpPr>
            <a:spLocks/>
          </p:cNvSpPr>
          <p:nvPr/>
        </p:nvSpPr>
        <p:spPr bwMode="auto">
          <a:xfrm>
            <a:off x="3073400" y="3657600"/>
            <a:ext cx="1844675" cy="685800"/>
          </a:xfrm>
          <a:prstGeom prst="borderCallout1">
            <a:avLst>
              <a:gd name="adj1" fmla="val 16667"/>
              <a:gd name="adj2" fmla="val 104130"/>
              <a:gd name="adj3" fmla="val 126620"/>
              <a:gd name="adj4" fmla="val 111963"/>
            </a:avLst>
          </a:prstGeom>
          <a:solidFill>
            <a:schemeClr val="accent1"/>
          </a:solidFill>
          <a:ln w="9525">
            <a:solidFill>
              <a:schemeClr val="tx1"/>
            </a:solidFill>
            <a:miter lim="800000"/>
            <a:headEnd/>
            <a:tailEnd/>
          </a:ln>
          <a:effectLst/>
        </p:spPr>
        <p:txBody>
          <a:bodyPr/>
          <a:lstStyle/>
          <a:p>
            <a:r>
              <a:rPr lang="en-US" sz="1800" b="1">
                <a:solidFill>
                  <a:schemeClr val="tx1"/>
                </a:solidFill>
                <a:latin typeface="Verdana" pitchFamily="34" charset="0"/>
              </a:rPr>
              <a:t>Secondary folders </a:t>
            </a:r>
          </a:p>
        </p:txBody>
      </p:sp>
      <p:sp>
        <p:nvSpPr>
          <p:cNvPr id="183314" name="AutoShape 18"/>
          <p:cNvSpPr>
            <a:spLocks/>
          </p:cNvSpPr>
          <p:nvPr/>
        </p:nvSpPr>
        <p:spPr bwMode="auto">
          <a:xfrm>
            <a:off x="6316663" y="3660775"/>
            <a:ext cx="1438275" cy="595313"/>
          </a:xfrm>
          <a:prstGeom prst="borderCallout1">
            <a:avLst>
              <a:gd name="adj1" fmla="val 19199"/>
              <a:gd name="adj2" fmla="val 105296"/>
              <a:gd name="adj3" fmla="val 134134"/>
              <a:gd name="adj4" fmla="val 109380"/>
            </a:avLst>
          </a:prstGeom>
          <a:solidFill>
            <a:schemeClr val="accent1"/>
          </a:solidFill>
          <a:ln w="9525">
            <a:solidFill>
              <a:schemeClr val="tx1"/>
            </a:solidFill>
            <a:miter lim="800000"/>
            <a:headEnd/>
            <a:tailEnd/>
          </a:ln>
          <a:effectLst/>
        </p:spPr>
        <p:txBody>
          <a:bodyPr/>
          <a:lstStyle/>
          <a:p>
            <a:r>
              <a:rPr lang="en-US" sz="1800" b="1">
                <a:solidFill>
                  <a:schemeClr val="tx1"/>
                </a:solidFill>
                <a:latin typeface="Verdana" pitchFamily="34" charset="0"/>
              </a:rPr>
              <a:t>Filename </a:t>
            </a:r>
          </a:p>
        </p:txBody>
      </p:sp>
    </p:spTree>
  </p:cSld>
  <p:clrMapOvr>
    <a:masterClrMapping/>
  </p:clrMapOvr>
  <p:transition>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half" idx="11"/>
          </p:nvPr>
        </p:nvSpPr>
        <p:spPr/>
        <p:txBody>
          <a:bodyPr/>
          <a:lstStyle/>
          <a:p>
            <a:r>
              <a:rPr lang="en-US"/>
              <a:t>© 2007 Prentice-Hall, Inc.</a:t>
            </a:r>
          </a:p>
          <a:p>
            <a:endParaRPr lang="en-US"/>
          </a:p>
        </p:txBody>
      </p:sp>
      <p:sp>
        <p:nvSpPr>
          <p:cNvPr id="9" name="Slide Number Placeholder 6"/>
          <p:cNvSpPr>
            <a:spLocks noGrp="1"/>
          </p:cNvSpPr>
          <p:nvPr>
            <p:ph type="sldNum" sz="quarter" idx="12"/>
          </p:nvPr>
        </p:nvSpPr>
        <p:spPr/>
        <p:txBody>
          <a:bodyPr/>
          <a:lstStyle/>
          <a:p>
            <a:fld id="{B875A759-D5A5-45B3-A41C-426AB5ADCF39}" type="slidenum">
              <a:rPr lang="en-US"/>
              <a:pPr/>
              <a:t>33</a:t>
            </a:fld>
            <a:endParaRPr lang="en-US"/>
          </a:p>
        </p:txBody>
      </p:sp>
      <p:sp>
        <p:nvSpPr>
          <p:cNvPr id="93194" name="Rectangle 10"/>
          <p:cNvSpPr>
            <a:spLocks noChangeArrowheads="1"/>
          </p:cNvSpPr>
          <p:nvPr/>
        </p:nvSpPr>
        <p:spPr bwMode="auto">
          <a:xfrm>
            <a:off x="4953000" y="4495800"/>
            <a:ext cx="1600200" cy="533400"/>
          </a:xfrm>
          <a:prstGeom prst="rect">
            <a:avLst/>
          </a:prstGeom>
          <a:solidFill>
            <a:schemeClr val="bg1"/>
          </a:solidFill>
          <a:ln w="9525" algn="ctr">
            <a:noFill/>
            <a:miter lim="800000"/>
            <a:headEnd/>
            <a:tailEnd/>
          </a:ln>
          <a:effectLst/>
        </p:spPr>
        <p:txBody>
          <a:bodyPr wrap="none" anchor="ctr"/>
          <a:lstStyle/>
          <a:p>
            <a:endParaRPr lang="en-US"/>
          </a:p>
        </p:txBody>
      </p:sp>
      <p:sp>
        <p:nvSpPr>
          <p:cNvPr id="93193" name="Rectangle 9"/>
          <p:cNvSpPr>
            <a:spLocks noChangeArrowheads="1"/>
          </p:cNvSpPr>
          <p:nvPr/>
        </p:nvSpPr>
        <p:spPr bwMode="auto">
          <a:xfrm>
            <a:off x="4191000" y="2362200"/>
            <a:ext cx="2971800" cy="2362200"/>
          </a:xfrm>
          <a:prstGeom prst="rect">
            <a:avLst/>
          </a:prstGeom>
          <a:solidFill>
            <a:schemeClr val="bg1"/>
          </a:solidFill>
          <a:ln w="9525" algn="ctr">
            <a:noFill/>
            <a:miter lim="800000"/>
            <a:headEnd/>
            <a:tailEnd/>
          </a:ln>
          <a:effectLst/>
        </p:spPr>
        <p:txBody>
          <a:bodyPr wrap="none" anchor="ctr"/>
          <a:lstStyle/>
          <a:p>
            <a:endParaRPr lang="en-US"/>
          </a:p>
        </p:txBody>
      </p:sp>
      <p:sp>
        <p:nvSpPr>
          <p:cNvPr id="93186" name="Rectangle 2"/>
          <p:cNvSpPr>
            <a:spLocks noGrp="1" noChangeArrowheads="1"/>
          </p:cNvSpPr>
          <p:nvPr>
            <p:ph type="title"/>
          </p:nvPr>
        </p:nvSpPr>
        <p:spPr/>
        <p:txBody>
          <a:bodyPr/>
          <a:lstStyle/>
          <a:p>
            <a:r>
              <a:rPr lang="en-US"/>
              <a:t>Working with Files</a:t>
            </a:r>
          </a:p>
        </p:txBody>
      </p:sp>
      <p:sp>
        <p:nvSpPr>
          <p:cNvPr id="93187" name="Rectangle 3"/>
          <p:cNvSpPr>
            <a:spLocks noGrp="1" noChangeArrowheads="1"/>
          </p:cNvSpPr>
          <p:nvPr>
            <p:ph type="body" sz="half" idx="1"/>
          </p:nvPr>
        </p:nvSpPr>
        <p:spPr/>
        <p:txBody>
          <a:bodyPr/>
          <a:lstStyle/>
          <a:p>
            <a:r>
              <a:rPr lang="en-US" sz="2800"/>
              <a:t>File management actions:</a:t>
            </a:r>
          </a:p>
          <a:p>
            <a:pPr lvl="1"/>
            <a:r>
              <a:rPr lang="en-US" sz="2400"/>
              <a:t>Open</a:t>
            </a:r>
          </a:p>
          <a:p>
            <a:pPr lvl="1"/>
            <a:r>
              <a:rPr lang="en-US" sz="2400"/>
              <a:t>Copy</a:t>
            </a:r>
          </a:p>
          <a:p>
            <a:pPr lvl="1"/>
            <a:r>
              <a:rPr lang="en-US" sz="2400"/>
              <a:t>Move</a:t>
            </a:r>
          </a:p>
          <a:p>
            <a:pPr lvl="1"/>
            <a:r>
              <a:rPr lang="en-US" sz="2400"/>
              <a:t>Rename</a:t>
            </a:r>
          </a:p>
          <a:p>
            <a:pPr lvl="1"/>
            <a:r>
              <a:rPr lang="en-US" sz="2400"/>
              <a:t>Delete</a:t>
            </a:r>
          </a:p>
          <a:p>
            <a:r>
              <a:rPr lang="en-US" sz="2800"/>
              <a:t>Recycle bin</a:t>
            </a:r>
          </a:p>
        </p:txBody>
      </p:sp>
      <p:pic>
        <p:nvPicPr>
          <p:cNvPr id="93190" name="Picture 6" descr="AAFOAVI0"/>
          <p:cNvPicPr>
            <a:picLocks noGrp="1" noChangeAspect="1" noChangeArrowheads="1"/>
          </p:cNvPicPr>
          <p:nvPr>
            <p:ph sz="half" idx="2"/>
          </p:nvPr>
        </p:nvPicPr>
        <p:blipFill>
          <a:blip r:embed="rId3">
            <a:clrChange>
              <a:clrFrom>
                <a:srgbClr val="FFFFFF"/>
              </a:clrFrom>
              <a:clrTo>
                <a:srgbClr val="FFFFFF">
                  <a:alpha val="0"/>
                </a:srgbClr>
              </a:clrTo>
            </a:clrChange>
          </a:blip>
          <a:srcRect/>
          <a:stretch>
            <a:fillRect/>
          </a:stretch>
        </p:blipFill>
        <p:spPr>
          <a:xfrm>
            <a:off x="4191000" y="2286000"/>
            <a:ext cx="4246563" cy="2759075"/>
          </a:xfrm>
          <a:noFill/>
          <a:ln/>
        </p:spPr>
      </p:pic>
      <p:sp>
        <p:nvSpPr>
          <p:cNvPr id="93192" name="Rectangle 8"/>
          <p:cNvSpPr>
            <a:spLocks noChangeArrowheads="1"/>
          </p:cNvSpPr>
          <p:nvPr/>
        </p:nvSpPr>
        <p:spPr bwMode="auto">
          <a:xfrm>
            <a:off x="3810000" y="5181600"/>
            <a:ext cx="3886200" cy="609600"/>
          </a:xfrm>
          <a:prstGeom prst="rect">
            <a:avLst/>
          </a:prstGeom>
          <a:noFill/>
          <a:ln w="9525" algn="ctr">
            <a:noFill/>
            <a:miter lim="800000"/>
            <a:headEnd/>
            <a:tailEnd/>
          </a:ln>
          <a:effectLst/>
        </p:spPr>
        <p:txBody>
          <a:bodyPr wrap="none" anchor="ctr"/>
          <a:lstStyle/>
          <a:p>
            <a:r>
              <a:rPr lang="en-US" sz="2400" b="1">
                <a:solidFill>
                  <a:schemeClr val="bg1"/>
                </a:solidFill>
              </a:rPr>
              <a:t>Saving files</a:t>
            </a:r>
          </a:p>
        </p:txBody>
      </p:sp>
    </p:spTree>
  </p:cSld>
  <p:clrMapOvr>
    <a:masterClrMapping/>
  </p:clrMapOvr>
  <p:transition>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3AAEE101-413B-4283-AE54-35DA467F0B05}" type="slidenum">
              <a:rPr lang="en-US"/>
              <a:pPr/>
              <a:t>34</a:t>
            </a:fld>
            <a:endParaRPr lang="en-US"/>
          </a:p>
        </p:txBody>
      </p:sp>
      <p:sp>
        <p:nvSpPr>
          <p:cNvPr id="94211" name="Rectangle 3"/>
          <p:cNvSpPr>
            <a:spLocks noGrp="1" noChangeArrowheads="1"/>
          </p:cNvSpPr>
          <p:nvPr>
            <p:ph type="title"/>
          </p:nvPr>
        </p:nvSpPr>
        <p:spPr/>
        <p:txBody>
          <a:bodyPr/>
          <a:lstStyle/>
          <a:p>
            <a:r>
              <a:rPr lang="en-US"/>
              <a:t>Utility Programs</a:t>
            </a:r>
          </a:p>
        </p:txBody>
      </p:sp>
      <p:sp>
        <p:nvSpPr>
          <p:cNvPr id="94212" name="Rectangle 4"/>
          <p:cNvSpPr>
            <a:spLocks noGrp="1" noChangeArrowheads="1"/>
          </p:cNvSpPr>
          <p:nvPr>
            <p:ph type="body" idx="1"/>
          </p:nvPr>
        </p:nvSpPr>
        <p:spPr>
          <a:xfrm>
            <a:off x="384175" y="1557338"/>
            <a:ext cx="8229600" cy="4525962"/>
          </a:xfrm>
        </p:spPr>
        <p:txBody>
          <a:bodyPr/>
          <a:lstStyle/>
          <a:p>
            <a:r>
              <a:rPr lang="en-US"/>
              <a:t>Small application programs that perform special functions:</a:t>
            </a:r>
          </a:p>
          <a:p>
            <a:pPr lvl="1"/>
            <a:r>
              <a:rPr lang="en-US"/>
              <a:t>Manage system resources</a:t>
            </a:r>
          </a:p>
          <a:p>
            <a:pPr lvl="1"/>
            <a:r>
              <a:rPr lang="en-US"/>
              <a:t>Create pleasant environment</a:t>
            </a:r>
          </a:p>
          <a:p>
            <a:pPr lvl="1"/>
            <a:r>
              <a:rPr lang="en-US"/>
              <a:t>Improve efficiency</a:t>
            </a:r>
          </a:p>
        </p:txBody>
      </p:sp>
      <p:pic>
        <p:nvPicPr>
          <p:cNvPr id="94213" name="Picture 5" descr="tools"/>
          <p:cNvPicPr>
            <a:picLocks noChangeAspect="1" noChangeArrowheads="1"/>
          </p:cNvPicPr>
          <p:nvPr/>
        </p:nvPicPr>
        <p:blipFill>
          <a:blip r:embed="rId3">
            <a:clrChange>
              <a:clrFrom>
                <a:srgbClr val="9B9AFF"/>
              </a:clrFrom>
              <a:clrTo>
                <a:srgbClr val="9B9AFF">
                  <a:alpha val="0"/>
                </a:srgbClr>
              </a:clrTo>
            </a:clrChange>
          </a:blip>
          <a:srcRect/>
          <a:stretch>
            <a:fillRect/>
          </a:stretch>
        </p:blipFill>
        <p:spPr bwMode="auto">
          <a:xfrm>
            <a:off x="5410200" y="3127375"/>
            <a:ext cx="3241675" cy="2617788"/>
          </a:xfrm>
          <a:prstGeom prst="rect">
            <a:avLst/>
          </a:prstGeom>
          <a:noFill/>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415E0D01-BF04-4D6E-97E4-3554C458B39E}" type="slidenum">
              <a:rPr lang="en-US"/>
              <a:pPr/>
              <a:t>35</a:t>
            </a:fld>
            <a:endParaRPr lang="en-US"/>
          </a:p>
        </p:txBody>
      </p:sp>
      <p:sp>
        <p:nvSpPr>
          <p:cNvPr id="95234" name="Rectangle 2"/>
          <p:cNvSpPr>
            <a:spLocks noGrp="1" noChangeArrowheads="1"/>
          </p:cNvSpPr>
          <p:nvPr>
            <p:ph type="title"/>
          </p:nvPr>
        </p:nvSpPr>
        <p:spPr/>
        <p:txBody>
          <a:bodyPr/>
          <a:lstStyle/>
          <a:p>
            <a:r>
              <a:rPr lang="en-US"/>
              <a:t>Display Utilities</a:t>
            </a:r>
          </a:p>
        </p:txBody>
      </p:sp>
      <p:sp>
        <p:nvSpPr>
          <p:cNvPr id="95235" name="Rectangle 3"/>
          <p:cNvSpPr>
            <a:spLocks noGrp="1" noChangeArrowheads="1"/>
          </p:cNvSpPr>
          <p:nvPr>
            <p:ph type="body" idx="1"/>
          </p:nvPr>
        </p:nvSpPr>
        <p:spPr/>
        <p:txBody>
          <a:bodyPr/>
          <a:lstStyle/>
          <a:p>
            <a:r>
              <a:rPr lang="en-US"/>
              <a:t>Change the appearance of:</a:t>
            </a:r>
          </a:p>
          <a:p>
            <a:pPr lvl="1"/>
            <a:r>
              <a:rPr lang="en-US"/>
              <a:t>Desktop</a:t>
            </a:r>
          </a:p>
          <a:p>
            <a:pPr lvl="1"/>
            <a:r>
              <a:rPr lang="en-US"/>
              <a:t>Windows colors</a:t>
            </a:r>
          </a:p>
          <a:p>
            <a:pPr lvl="1"/>
            <a:r>
              <a:rPr lang="en-US"/>
              <a:t>Font sizes</a:t>
            </a:r>
          </a:p>
          <a:p>
            <a:pPr lvl="1"/>
            <a:r>
              <a:rPr lang="en-US"/>
              <a:t>Screen savers</a:t>
            </a:r>
          </a:p>
          <a:p>
            <a:pPr lvl="1"/>
            <a:r>
              <a:rPr lang="en-US"/>
              <a:t>Screen resolution</a:t>
            </a:r>
          </a:p>
          <a:p>
            <a:pPr lvl="1"/>
            <a:endParaRPr lang="en-US"/>
          </a:p>
        </p:txBody>
      </p:sp>
      <p:pic>
        <p:nvPicPr>
          <p:cNvPr id="95236" name="Picture 4"/>
          <p:cNvPicPr>
            <a:picLocks noChangeAspect="1" noChangeArrowheads="1"/>
          </p:cNvPicPr>
          <p:nvPr/>
        </p:nvPicPr>
        <p:blipFill>
          <a:blip r:embed="rId3"/>
          <a:srcRect/>
          <a:stretch>
            <a:fillRect/>
          </a:stretch>
        </p:blipFill>
        <p:spPr bwMode="auto">
          <a:xfrm>
            <a:off x="4448175" y="2220913"/>
            <a:ext cx="3475038" cy="391318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78E64ABE-6F26-4A80-8344-15760026F1CA}" type="slidenum">
              <a:rPr lang="en-US"/>
              <a:pPr/>
              <a:t>36</a:t>
            </a:fld>
            <a:endParaRPr lang="en-US"/>
          </a:p>
        </p:txBody>
      </p:sp>
      <p:sp>
        <p:nvSpPr>
          <p:cNvPr id="96258" name="Rectangle 2"/>
          <p:cNvSpPr>
            <a:spLocks noGrp="1" noChangeArrowheads="1"/>
          </p:cNvSpPr>
          <p:nvPr>
            <p:ph type="title"/>
          </p:nvPr>
        </p:nvSpPr>
        <p:spPr/>
        <p:txBody>
          <a:bodyPr/>
          <a:lstStyle/>
          <a:p>
            <a:r>
              <a:rPr lang="en-US"/>
              <a:t>Add or Remove Programs</a:t>
            </a:r>
          </a:p>
        </p:txBody>
      </p:sp>
      <p:sp>
        <p:nvSpPr>
          <p:cNvPr id="96259" name="Rectangle 3"/>
          <p:cNvSpPr>
            <a:spLocks noGrp="1" noChangeArrowheads="1"/>
          </p:cNvSpPr>
          <p:nvPr>
            <p:ph type="body" idx="1"/>
          </p:nvPr>
        </p:nvSpPr>
        <p:spPr>
          <a:xfrm>
            <a:off x="457200" y="1600200"/>
            <a:ext cx="8229600" cy="1600200"/>
          </a:xfrm>
        </p:spPr>
        <p:txBody>
          <a:bodyPr/>
          <a:lstStyle/>
          <a:p>
            <a:pPr>
              <a:lnSpc>
                <a:spcPct val="90000"/>
              </a:lnSpc>
            </a:pPr>
            <a:r>
              <a:rPr lang="en-US"/>
              <a:t>Installation wizard</a:t>
            </a:r>
          </a:p>
          <a:p>
            <a:pPr>
              <a:lnSpc>
                <a:spcPct val="90000"/>
              </a:lnSpc>
            </a:pPr>
            <a:r>
              <a:rPr lang="en-US"/>
              <a:t>Uninstall wizard:</a:t>
            </a:r>
          </a:p>
          <a:p>
            <a:pPr lvl="1">
              <a:lnSpc>
                <a:spcPct val="90000"/>
              </a:lnSpc>
            </a:pPr>
            <a:r>
              <a:rPr lang="en-US"/>
              <a:t>Do not delete programs</a:t>
            </a:r>
          </a:p>
        </p:txBody>
      </p:sp>
      <p:pic>
        <p:nvPicPr>
          <p:cNvPr id="96260" name="Picture 4"/>
          <p:cNvPicPr>
            <a:picLocks noChangeAspect="1" noChangeArrowheads="1"/>
          </p:cNvPicPr>
          <p:nvPr/>
        </p:nvPicPr>
        <p:blipFill>
          <a:blip r:embed="rId3"/>
          <a:srcRect b="28459"/>
          <a:stretch>
            <a:fillRect/>
          </a:stretch>
        </p:blipFill>
        <p:spPr bwMode="auto">
          <a:xfrm>
            <a:off x="1936750" y="3368675"/>
            <a:ext cx="5530850" cy="28733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1"/>
          </p:nvPr>
        </p:nvSpPr>
        <p:spPr/>
        <p:txBody>
          <a:bodyPr/>
          <a:lstStyle/>
          <a:p>
            <a:r>
              <a:rPr lang="en-US"/>
              <a:t>© 2007 Prentice-Hall, Inc.</a:t>
            </a:r>
          </a:p>
          <a:p>
            <a:endParaRPr lang="en-US"/>
          </a:p>
        </p:txBody>
      </p:sp>
      <p:sp>
        <p:nvSpPr>
          <p:cNvPr id="13" name="Slide Number Placeholder 6"/>
          <p:cNvSpPr>
            <a:spLocks noGrp="1"/>
          </p:cNvSpPr>
          <p:nvPr>
            <p:ph type="sldNum" sz="quarter" idx="12"/>
          </p:nvPr>
        </p:nvSpPr>
        <p:spPr/>
        <p:txBody>
          <a:bodyPr/>
          <a:lstStyle/>
          <a:p>
            <a:fld id="{FDC7FA3F-382A-40CB-B9BA-8A043CF4B882}" type="slidenum">
              <a:rPr lang="en-US"/>
              <a:pPr/>
              <a:t>37</a:t>
            </a:fld>
            <a:endParaRPr lang="en-US"/>
          </a:p>
        </p:txBody>
      </p:sp>
      <p:sp>
        <p:nvSpPr>
          <p:cNvPr id="97282" name="Rectangle 2"/>
          <p:cNvSpPr>
            <a:spLocks noGrp="1" noChangeArrowheads="1"/>
          </p:cNvSpPr>
          <p:nvPr>
            <p:ph type="title"/>
          </p:nvPr>
        </p:nvSpPr>
        <p:spPr/>
        <p:txBody>
          <a:bodyPr/>
          <a:lstStyle/>
          <a:p>
            <a:r>
              <a:rPr lang="en-US"/>
              <a:t>File Compression Programs</a:t>
            </a:r>
          </a:p>
        </p:txBody>
      </p:sp>
      <p:sp>
        <p:nvSpPr>
          <p:cNvPr id="97283" name="Rectangle 3"/>
          <p:cNvSpPr>
            <a:spLocks noGrp="1" noChangeArrowheads="1"/>
          </p:cNvSpPr>
          <p:nvPr>
            <p:ph type="body" sz="half" idx="1"/>
          </p:nvPr>
        </p:nvSpPr>
        <p:spPr/>
        <p:txBody>
          <a:bodyPr/>
          <a:lstStyle/>
          <a:p>
            <a:r>
              <a:rPr lang="en-US" sz="2800"/>
              <a:t>Reduce the size of a file:</a:t>
            </a:r>
          </a:p>
          <a:p>
            <a:pPr lvl="1"/>
            <a:r>
              <a:rPr lang="en-US" sz="2400"/>
              <a:t>Removes redundancies</a:t>
            </a:r>
          </a:p>
        </p:txBody>
      </p:sp>
      <p:grpSp>
        <p:nvGrpSpPr>
          <p:cNvPr id="2" name="Group 14"/>
          <p:cNvGrpSpPr>
            <a:grpSpLocks/>
          </p:cNvGrpSpPr>
          <p:nvPr/>
        </p:nvGrpSpPr>
        <p:grpSpPr bwMode="auto">
          <a:xfrm>
            <a:off x="3810000" y="2133600"/>
            <a:ext cx="4800600" cy="3810000"/>
            <a:chOff x="2448" y="1536"/>
            <a:chExt cx="2431" cy="1901"/>
          </a:xfrm>
        </p:grpSpPr>
        <p:sp>
          <p:nvSpPr>
            <p:cNvPr id="97293" name="Rectangle 13"/>
            <p:cNvSpPr>
              <a:spLocks noChangeArrowheads="1"/>
            </p:cNvSpPr>
            <p:nvPr/>
          </p:nvSpPr>
          <p:spPr bwMode="auto">
            <a:xfrm>
              <a:off x="3072" y="1680"/>
              <a:ext cx="528" cy="1200"/>
            </a:xfrm>
            <a:prstGeom prst="rect">
              <a:avLst/>
            </a:prstGeom>
            <a:solidFill>
              <a:schemeClr val="bg1"/>
            </a:solidFill>
            <a:ln w="9525" algn="ctr">
              <a:noFill/>
              <a:miter lim="800000"/>
              <a:headEnd/>
              <a:tailEnd/>
            </a:ln>
            <a:effectLst/>
          </p:spPr>
          <p:txBody>
            <a:bodyPr wrap="none" anchor="ctr"/>
            <a:lstStyle/>
            <a:p>
              <a:endParaRPr lang="en-US"/>
            </a:p>
          </p:txBody>
        </p:sp>
        <p:sp>
          <p:nvSpPr>
            <p:cNvPr id="97292" name="Rectangle 12"/>
            <p:cNvSpPr>
              <a:spLocks noChangeArrowheads="1"/>
            </p:cNvSpPr>
            <p:nvPr/>
          </p:nvSpPr>
          <p:spPr bwMode="auto">
            <a:xfrm>
              <a:off x="2448" y="3024"/>
              <a:ext cx="864" cy="288"/>
            </a:xfrm>
            <a:prstGeom prst="rect">
              <a:avLst/>
            </a:prstGeom>
            <a:solidFill>
              <a:schemeClr val="bg1"/>
            </a:solidFill>
            <a:ln w="9525" algn="ctr">
              <a:noFill/>
              <a:miter lim="800000"/>
              <a:headEnd/>
              <a:tailEnd/>
            </a:ln>
            <a:effectLst/>
          </p:spPr>
          <p:txBody>
            <a:bodyPr wrap="none" anchor="ctr"/>
            <a:lstStyle/>
            <a:p>
              <a:endParaRPr lang="en-US"/>
            </a:p>
          </p:txBody>
        </p:sp>
        <p:sp>
          <p:nvSpPr>
            <p:cNvPr id="97289" name="Rectangle 9"/>
            <p:cNvSpPr>
              <a:spLocks noChangeArrowheads="1"/>
            </p:cNvSpPr>
            <p:nvPr/>
          </p:nvSpPr>
          <p:spPr bwMode="auto">
            <a:xfrm>
              <a:off x="3600" y="2304"/>
              <a:ext cx="1248" cy="1104"/>
            </a:xfrm>
            <a:prstGeom prst="rect">
              <a:avLst/>
            </a:prstGeom>
            <a:solidFill>
              <a:schemeClr val="bg1"/>
            </a:solidFill>
            <a:ln w="9525" algn="ctr">
              <a:noFill/>
              <a:miter lim="800000"/>
              <a:headEnd/>
              <a:tailEnd/>
            </a:ln>
            <a:effectLst/>
          </p:spPr>
          <p:txBody>
            <a:bodyPr wrap="none" anchor="ctr"/>
            <a:lstStyle/>
            <a:p>
              <a:endParaRPr lang="en-US"/>
            </a:p>
          </p:txBody>
        </p:sp>
        <p:sp>
          <p:nvSpPr>
            <p:cNvPr id="97288" name="Rectangle 8"/>
            <p:cNvSpPr>
              <a:spLocks noChangeArrowheads="1"/>
            </p:cNvSpPr>
            <p:nvPr/>
          </p:nvSpPr>
          <p:spPr bwMode="auto">
            <a:xfrm>
              <a:off x="3120" y="1536"/>
              <a:ext cx="1728" cy="1152"/>
            </a:xfrm>
            <a:prstGeom prst="rect">
              <a:avLst/>
            </a:prstGeom>
            <a:solidFill>
              <a:schemeClr val="bg1"/>
            </a:solidFill>
            <a:ln w="9525" algn="ctr">
              <a:noFill/>
              <a:miter lim="800000"/>
              <a:headEnd/>
              <a:tailEnd/>
            </a:ln>
            <a:effectLst/>
          </p:spPr>
          <p:txBody>
            <a:bodyPr wrap="none" anchor="ctr"/>
            <a:lstStyle/>
            <a:p>
              <a:endParaRPr lang="en-US"/>
            </a:p>
          </p:txBody>
        </p:sp>
        <p:pic>
          <p:nvPicPr>
            <p:cNvPr id="97286" name="Picture 6" descr="AAFOAVL0"/>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448" y="1536"/>
              <a:ext cx="2431" cy="1901"/>
            </a:xfrm>
            <a:prstGeom prst="rect">
              <a:avLst/>
            </a:prstGeom>
            <a:noFill/>
            <a:ln/>
            <a:effectLst/>
          </p:spPr>
        </p:pic>
        <p:sp>
          <p:nvSpPr>
            <p:cNvPr id="97290" name="Rectangle 10"/>
            <p:cNvSpPr>
              <a:spLocks noChangeArrowheads="1"/>
            </p:cNvSpPr>
            <p:nvPr/>
          </p:nvSpPr>
          <p:spPr bwMode="auto">
            <a:xfrm>
              <a:off x="2448" y="3072"/>
              <a:ext cx="864" cy="192"/>
            </a:xfrm>
            <a:prstGeom prst="rect">
              <a:avLst/>
            </a:prstGeom>
            <a:noFill/>
            <a:ln w="9525" algn="ctr">
              <a:noFill/>
              <a:miter lim="800000"/>
              <a:headEnd/>
              <a:tailEnd/>
            </a:ln>
            <a:effectLst/>
          </p:spPr>
          <p:txBody>
            <a:bodyPr wrap="none" anchor="ctr"/>
            <a:lstStyle/>
            <a:p>
              <a:endParaRPr lang="en-US"/>
            </a:p>
          </p:txBody>
        </p:sp>
        <p:sp>
          <p:nvSpPr>
            <p:cNvPr id="97291" name="Rectangle 11"/>
            <p:cNvSpPr>
              <a:spLocks noChangeArrowheads="1"/>
            </p:cNvSpPr>
            <p:nvPr/>
          </p:nvSpPr>
          <p:spPr bwMode="auto">
            <a:xfrm>
              <a:off x="3504" y="2640"/>
              <a:ext cx="576" cy="576"/>
            </a:xfrm>
            <a:prstGeom prst="rect">
              <a:avLst/>
            </a:prstGeom>
            <a:noFill/>
            <a:ln w="9525" algn="ctr">
              <a:noFill/>
              <a:miter lim="800000"/>
              <a:headEnd/>
              <a:tailEnd/>
            </a:ln>
            <a:effectLst/>
          </p:spPr>
          <p:txBody>
            <a:bodyPr wrap="none" anchor="ctr"/>
            <a:lstStyle/>
            <a:p>
              <a:endParaRPr lang="en-US"/>
            </a:p>
          </p:txBody>
        </p:sp>
      </p:grpSp>
    </p:spTree>
  </p:cSld>
  <p:clrMapOvr>
    <a:masterClrMapping/>
  </p:clrMapOvr>
  <p:transition>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B85CA7D2-E9CA-4752-948F-21C62FEDB877}" type="slidenum">
              <a:rPr lang="en-US"/>
              <a:pPr/>
              <a:t>38</a:t>
            </a:fld>
            <a:endParaRPr lang="en-US"/>
          </a:p>
        </p:txBody>
      </p:sp>
      <p:sp>
        <p:nvSpPr>
          <p:cNvPr id="98306" name="Rectangle 2"/>
          <p:cNvSpPr>
            <a:spLocks noGrp="1" noChangeArrowheads="1"/>
          </p:cNvSpPr>
          <p:nvPr>
            <p:ph type="title"/>
          </p:nvPr>
        </p:nvSpPr>
        <p:spPr/>
        <p:txBody>
          <a:bodyPr/>
          <a:lstStyle/>
          <a:p>
            <a:r>
              <a:rPr lang="en-US"/>
              <a:t>System Maintenance Utilities</a:t>
            </a:r>
          </a:p>
        </p:txBody>
      </p:sp>
      <p:sp>
        <p:nvSpPr>
          <p:cNvPr id="98307" name="Rectangle 3"/>
          <p:cNvSpPr>
            <a:spLocks noGrp="1" noChangeArrowheads="1"/>
          </p:cNvSpPr>
          <p:nvPr>
            <p:ph type="body" idx="1"/>
          </p:nvPr>
        </p:nvSpPr>
        <p:spPr>
          <a:xfrm>
            <a:off x="457200" y="1600200"/>
            <a:ext cx="4343400" cy="4525963"/>
          </a:xfrm>
        </p:spPr>
        <p:txBody>
          <a:bodyPr/>
          <a:lstStyle/>
          <a:p>
            <a:r>
              <a:rPr lang="en-US"/>
              <a:t>Disk cleanup</a:t>
            </a:r>
          </a:p>
          <a:p>
            <a:pPr lvl="1"/>
            <a:r>
              <a:rPr lang="en-US"/>
              <a:t>Cleans unnecessary files</a:t>
            </a:r>
          </a:p>
        </p:txBody>
      </p:sp>
      <p:pic>
        <p:nvPicPr>
          <p:cNvPr id="98308" name="Picture 4"/>
          <p:cNvPicPr>
            <a:picLocks noChangeAspect="1" noChangeArrowheads="1"/>
          </p:cNvPicPr>
          <p:nvPr/>
        </p:nvPicPr>
        <p:blipFill>
          <a:blip r:embed="rId3"/>
          <a:srcRect/>
          <a:stretch>
            <a:fillRect/>
          </a:stretch>
        </p:blipFill>
        <p:spPr bwMode="auto">
          <a:xfrm>
            <a:off x="5410200" y="1600200"/>
            <a:ext cx="3217863" cy="382111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C511B204-2969-426C-A948-E95BFA78E55D}" type="slidenum">
              <a:rPr lang="en-US"/>
              <a:pPr/>
              <a:t>39</a:t>
            </a:fld>
            <a:endParaRPr lang="en-US"/>
          </a:p>
        </p:txBody>
      </p:sp>
      <p:sp>
        <p:nvSpPr>
          <p:cNvPr id="189442" name="Rectangle 2"/>
          <p:cNvSpPr>
            <a:spLocks noGrp="1" noChangeArrowheads="1"/>
          </p:cNvSpPr>
          <p:nvPr>
            <p:ph type="title"/>
          </p:nvPr>
        </p:nvSpPr>
        <p:spPr/>
        <p:txBody>
          <a:bodyPr/>
          <a:lstStyle/>
          <a:p>
            <a:r>
              <a:rPr lang="en-US"/>
              <a:t>System Maintenance Utilities</a:t>
            </a:r>
          </a:p>
        </p:txBody>
      </p:sp>
      <p:sp>
        <p:nvSpPr>
          <p:cNvPr id="189444" name="Rectangle 4"/>
          <p:cNvSpPr>
            <a:spLocks noGrp="1" noChangeArrowheads="1"/>
          </p:cNvSpPr>
          <p:nvPr>
            <p:ph type="body" sz="half" idx="1"/>
          </p:nvPr>
        </p:nvSpPr>
        <p:spPr>
          <a:xfrm>
            <a:off x="457200" y="2332038"/>
            <a:ext cx="4038600" cy="4525962"/>
          </a:xfrm>
        </p:spPr>
        <p:txBody>
          <a:bodyPr/>
          <a:lstStyle/>
          <a:p>
            <a:r>
              <a:rPr lang="en-US" sz="2800"/>
              <a:t>Disk defragmenter</a:t>
            </a:r>
          </a:p>
          <a:p>
            <a:r>
              <a:rPr lang="en-US" sz="2800"/>
              <a:t>ScanDisk:</a:t>
            </a:r>
          </a:p>
          <a:p>
            <a:pPr lvl="1"/>
            <a:r>
              <a:rPr lang="en-US" sz="2400"/>
              <a:t>Error checker</a:t>
            </a:r>
          </a:p>
          <a:p>
            <a:pPr>
              <a:buFontTx/>
              <a:buNone/>
            </a:pPr>
            <a:endParaRPr lang="en-US" sz="2800"/>
          </a:p>
        </p:txBody>
      </p:sp>
      <p:pic>
        <p:nvPicPr>
          <p:cNvPr id="189446" name="Picture 6"/>
          <p:cNvPicPr>
            <a:picLocks noGrp="1" noChangeAspect="1" noChangeArrowheads="1"/>
          </p:cNvPicPr>
          <p:nvPr>
            <p:ph sz="half" idx="2"/>
          </p:nvPr>
        </p:nvPicPr>
        <p:blipFill>
          <a:blip r:embed="rId3"/>
          <a:srcRect l="14729" t="11697" r="15039" b="19032"/>
          <a:stretch>
            <a:fillRect/>
          </a:stretch>
        </p:blipFill>
        <p:spPr>
          <a:xfrm>
            <a:off x="4648200" y="2347913"/>
            <a:ext cx="4038600" cy="3028950"/>
          </a:xfrm>
          <a:noFill/>
          <a:ln/>
        </p:spPr>
      </p:pic>
    </p:spTree>
  </p:cSld>
  <p:clrMapOvr>
    <a:masterClrMapping/>
  </p:clrMapOvr>
  <p:transition>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B5A9A361-390A-424B-B668-BC99BCC714C6}" type="slidenum">
              <a:rPr lang="en-US"/>
              <a:pPr/>
              <a:t>4</a:t>
            </a:fld>
            <a:endParaRPr lang="en-US"/>
          </a:p>
        </p:txBody>
      </p:sp>
      <p:sp>
        <p:nvSpPr>
          <p:cNvPr id="69634" name="Rectangle 2"/>
          <p:cNvSpPr>
            <a:spLocks noGrp="1" noChangeArrowheads="1"/>
          </p:cNvSpPr>
          <p:nvPr>
            <p:ph type="title"/>
          </p:nvPr>
        </p:nvSpPr>
        <p:spPr/>
        <p:txBody>
          <a:bodyPr/>
          <a:lstStyle/>
          <a:p>
            <a:r>
              <a:rPr lang="en-US"/>
              <a:t>Real-Time Operating Systems</a:t>
            </a:r>
          </a:p>
        </p:txBody>
      </p:sp>
      <p:sp>
        <p:nvSpPr>
          <p:cNvPr id="69635" name="Rectangle 3"/>
          <p:cNvSpPr>
            <a:spLocks noGrp="1" noChangeArrowheads="1"/>
          </p:cNvSpPr>
          <p:nvPr>
            <p:ph type="body" sz="half" idx="1"/>
          </p:nvPr>
        </p:nvSpPr>
        <p:spPr/>
        <p:txBody>
          <a:bodyPr>
            <a:normAutofit lnSpcReduction="10000"/>
          </a:bodyPr>
          <a:lstStyle/>
          <a:p>
            <a:pPr>
              <a:lnSpc>
                <a:spcPct val="90000"/>
              </a:lnSpc>
            </a:pPr>
            <a:r>
              <a:rPr lang="en-US" sz="2800"/>
              <a:t>Systems with a specific purpose and a certain result</a:t>
            </a:r>
          </a:p>
          <a:p>
            <a:pPr>
              <a:lnSpc>
                <a:spcPct val="90000"/>
              </a:lnSpc>
            </a:pPr>
            <a:r>
              <a:rPr lang="en-US" sz="2800"/>
              <a:t>Uses include:</a:t>
            </a:r>
          </a:p>
          <a:p>
            <a:pPr lvl="1">
              <a:lnSpc>
                <a:spcPct val="90000"/>
              </a:lnSpc>
            </a:pPr>
            <a:r>
              <a:rPr lang="en-US" sz="2400"/>
              <a:t>Industrial machines</a:t>
            </a:r>
          </a:p>
          <a:p>
            <a:pPr lvl="1">
              <a:lnSpc>
                <a:spcPct val="90000"/>
              </a:lnSpc>
            </a:pPr>
            <a:r>
              <a:rPr lang="en-US" sz="2400"/>
              <a:t>Robotic equipment</a:t>
            </a:r>
          </a:p>
          <a:p>
            <a:pPr lvl="1">
              <a:lnSpc>
                <a:spcPct val="90000"/>
              </a:lnSpc>
            </a:pPr>
            <a:r>
              <a:rPr lang="en-US" sz="2400"/>
              <a:t>Automobiles</a:t>
            </a:r>
          </a:p>
          <a:p>
            <a:pPr lvl="1">
              <a:lnSpc>
                <a:spcPct val="90000"/>
              </a:lnSpc>
            </a:pPr>
            <a:r>
              <a:rPr lang="en-US" sz="2400"/>
              <a:t>Video game consoles</a:t>
            </a:r>
          </a:p>
          <a:p>
            <a:pPr lvl="1">
              <a:lnSpc>
                <a:spcPct val="90000"/>
              </a:lnSpc>
            </a:pPr>
            <a:r>
              <a:rPr lang="en-US" sz="2400"/>
              <a:t>Home appliances</a:t>
            </a:r>
          </a:p>
          <a:p>
            <a:pPr>
              <a:lnSpc>
                <a:spcPct val="90000"/>
              </a:lnSpc>
            </a:pPr>
            <a:r>
              <a:rPr lang="en-US" sz="2800"/>
              <a:t>Minimal or no user interaction is required.</a:t>
            </a:r>
          </a:p>
        </p:txBody>
      </p:sp>
      <p:pic>
        <p:nvPicPr>
          <p:cNvPr id="69640" name="Picture 8" descr="AAFOAUR0"/>
          <p:cNvPicPr>
            <a:picLocks noGrp="1" noChangeAspect="1" noChangeArrowheads="1"/>
          </p:cNvPicPr>
          <p:nvPr>
            <p:ph sz="half" idx="2"/>
          </p:nvPr>
        </p:nvPicPr>
        <p:blipFill>
          <a:blip r:embed="rId3"/>
          <a:srcRect/>
          <a:stretch>
            <a:fillRect/>
          </a:stretch>
        </p:blipFill>
        <p:spPr>
          <a:xfrm>
            <a:off x="5114925" y="2147888"/>
            <a:ext cx="3105150" cy="3429000"/>
          </a:xfrm>
          <a:noFill/>
          <a:ln/>
        </p:spPr>
      </p:pic>
    </p:spTree>
  </p:cSld>
  <p:clrMapOvr>
    <a:masterClrMapping/>
  </p:clrMapOvr>
  <p:transition>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650C2E4B-21DF-46E5-B833-88F4DDA117FE}" type="slidenum">
              <a:rPr lang="en-US"/>
              <a:pPr/>
              <a:t>40</a:t>
            </a:fld>
            <a:endParaRPr lang="en-US"/>
          </a:p>
        </p:txBody>
      </p:sp>
      <p:sp>
        <p:nvSpPr>
          <p:cNvPr id="190466" name="Rectangle 2"/>
          <p:cNvSpPr>
            <a:spLocks noGrp="1" noChangeArrowheads="1"/>
          </p:cNvSpPr>
          <p:nvPr>
            <p:ph type="title"/>
          </p:nvPr>
        </p:nvSpPr>
        <p:spPr/>
        <p:txBody>
          <a:bodyPr/>
          <a:lstStyle/>
          <a:p>
            <a:r>
              <a:rPr lang="en-US"/>
              <a:t>System Maintenance Utilities</a:t>
            </a:r>
          </a:p>
        </p:txBody>
      </p:sp>
      <p:sp>
        <p:nvSpPr>
          <p:cNvPr id="190468" name="Rectangle 4"/>
          <p:cNvSpPr>
            <a:spLocks noGrp="1" noChangeArrowheads="1"/>
          </p:cNvSpPr>
          <p:nvPr>
            <p:ph type="body" sz="half" idx="1"/>
          </p:nvPr>
        </p:nvSpPr>
        <p:spPr/>
        <p:txBody>
          <a:bodyPr/>
          <a:lstStyle/>
          <a:p>
            <a:r>
              <a:rPr lang="en-US" sz="2800"/>
              <a:t>Task manager</a:t>
            </a:r>
          </a:p>
          <a:p>
            <a:endParaRPr lang="en-US" sz="2800"/>
          </a:p>
        </p:txBody>
      </p:sp>
      <p:pic>
        <p:nvPicPr>
          <p:cNvPr id="190470" name="Picture 6"/>
          <p:cNvPicPr>
            <a:picLocks noGrp="1" noChangeAspect="1" noChangeArrowheads="1"/>
          </p:cNvPicPr>
          <p:nvPr>
            <p:ph sz="half" idx="2"/>
          </p:nvPr>
        </p:nvPicPr>
        <p:blipFill>
          <a:blip r:embed="rId3"/>
          <a:srcRect/>
          <a:stretch>
            <a:fillRect/>
          </a:stretch>
        </p:blipFill>
        <p:spPr>
          <a:xfrm>
            <a:off x="4648200" y="1698625"/>
            <a:ext cx="4038600" cy="4329113"/>
          </a:xfrm>
          <a:noFill/>
          <a:ln/>
        </p:spPr>
      </p:pic>
    </p:spTree>
  </p:cSld>
  <p:clrMapOvr>
    <a:masterClrMapping/>
  </p:clrMapOvr>
  <p:transition>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007093F3-C817-4D47-88EC-1390408B6312}" type="slidenum">
              <a:rPr lang="en-US"/>
              <a:pPr/>
              <a:t>41</a:t>
            </a:fld>
            <a:endParaRPr lang="en-US"/>
          </a:p>
        </p:txBody>
      </p:sp>
      <p:sp>
        <p:nvSpPr>
          <p:cNvPr id="99330" name="Rectangle 2"/>
          <p:cNvSpPr>
            <a:spLocks noGrp="1" noChangeArrowheads="1"/>
          </p:cNvSpPr>
          <p:nvPr>
            <p:ph type="title"/>
          </p:nvPr>
        </p:nvSpPr>
        <p:spPr/>
        <p:txBody>
          <a:bodyPr/>
          <a:lstStyle/>
          <a:p>
            <a:r>
              <a:rPr lang="en-US"/>
              <a:t>System Restore</a:t>
            </a:r>
          </a:p>
        </p:txBody>
      </p:sp>
      <p:sp>
        <p:nvSpPr>
          <p:cNvPr id="99331" name="Rectangle 3"/>
          <p:cNvSpPr>
            <a:spLocks noGrp="1" noChangeArrowheads="1"/>
          </p:cNvSpPr>
          <p:nvPr>
            <p:ph type="body" idx="1"/>
          </p:nvPr>
        </p:nvSpPr>
        <p:spPr>
          <a:xfrm>
            <a:off x="457200" y="1600200"/>
            <a:ext cx="3810000" cy="4525963"/>
          </a:xfrm>
        </p:spPr>
        <p:txBody>
          <a:bodyPr/>
          <a:lstStyle/>
          <a:p>
            <a:r>
              <a:rPr lang="en-US"/>
              <a:t>System Restore:</a:t>
            </a:r>
          </a:p>
          <a:p>
            <a:pPr lvl="1"/>
            <a:r>
              <a:rPr lang="en-US"/>
              <a:t>Restores the system settings back to a specific date</a:t>
            </a:r>
          </a:p>
        </p:txBody>
      </p:sp>
      <p:pic>
        <p:nvPicPr>
          <p:cNvPr id="99332" name="Picture 4"/>
          <p:cNvPicPr>
            <a:picLocks noChangeAspect="1" noChangeArrowheads="1"/>
          </p:cNvPicPr>
          <p:nvPr/>
        </p:nvPicPr>
        <p:blipFill>
          <a:blip r:embed="rId3"/>
          <a:srcRect/>
          <a:stretch>
            <a:fillRect/>
          </a:stretch>
        </p:blipFill>
        <p:spPr bwMode="auto">
          <a:xfrm>
            <a:off x="4191000" y="1905000"/>
            <a:ext cx="4551363" cy="335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1"/>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4A424A8B-A658-486C-BC6D-B1CD863F20A1}" type="slidenum">
              <a:rPr lang="en-US"/>
              <a:pPr/>
              <a:t>42</a:t>
            </a:fld>
            <a:endParaRPr lang="en-US"/>
          </a:p>
        </p:txBody>
      </p:sp>
      <p:sp>
        <p:nvSpPr>
          <p:cNvPr id="195586" name="Rectangle 2"/>
          <p:cNvSpPr>
            <a:spLocks noGrp="1" noChangeArrowheads="1"/>
          </p:cNvSpPr>
          <p:nvPr>
            <p:ph type="title"/>
          </p:nvPr>
        </p:nvSpPr>
        <p:spPr/>
        <p:txBody>
          <a:bodyPr/>
          <a:lstStyle/>
          <a:p>
            <a:r>
              <a:rPr lang="en-US"/>
              <a:t>System Backup</a:t>
            </a:r>
          </a:p>
        </p:txBody>
      </p:sp>
      <p:sp>
        <p:nvSpPr>
          <p:cNvPr id="195588" name="Rectangle 4"/>
          <p:cNvSpPr>
            <a:spLocks noGrp="1" noChangeArrowheads="1"/>
          </p:cNvSpPr>
          <p:nvPr>
            <p:ph type="body" sz="half" idx="1"/>
          </p:nvPr>
        </p:nvSpPr>
        <p:spPr/>
        <p:txBody>
          <a:bodyPr/>
          <a:lstStyle/>
          <a:p>
            <a:r>
              <a:rPr lang="en-US" sz="2800"/>
              <a:t>Backup:</a:t>
            </a:r>
          </a:p>
          <a:p>
            <a:pPr lvl="1"/>
            <a:r>
              <a:rPr lang="en-US" sz="2400"/>
              <a:t>Creates a copy of the hard drive to another storage device</a:t>
            </a:r>
          </a:p>
          <a:p>
            <a:r>
              <a:rPr lang="en-US" sz="2800"/>
              <a:t>Task Scheduler</a:t>
            </a:r>
          </a:p>
          <a:p>
            <a:pPr lvl="1"/>
            <a:r>
              <a:rPr lang="en-US" sz="2400"/>
              <a:t>Sets a time to run selected utilities automatically</a:t>
            </a:r>
          </a:p>
          <a:p>
            <a:endParaRPr lang="en-US" sz="2800"/>
          </a:p>
        </p:txBody>
      </p:sp>
      <p:pic>
        <p:nvPicPr>
          <p:cNvPr id="195590" name="Picture 6"/>
          <p:cNvPicPr>
            <a:picLocks noGrp="1" noChangeAspect="1" noChangeArrowheads="1"/>
          </p:cNvPicPr>
          <p:nvPr>
            <p:ph sz="half" idx="2"/>
          </p:nvPr>
        </p:nvPicPr>
        <p:blipFill>
          <a:blip r:embed="rId3"/>
          <a:srcRect/>
          <a:stretch>
            <a:fillRect/>
          </a:stretch>
        </p:blipFill>
        <p:spPr>
          <a:xfrm>
            <a:off x="4648200" y="2298700"/>
            <a:ext cx="4038600" cy="3128963"/>
          </a:xfrm>
          <a:noFill/>
          <a:ln/>
        </p:spPr>
      </p:pic>
    </p:spTree>
  </p:cSld>
  <p:clrMapOvr>
    <a:masterClrMapping/>
  </p:clrMapOvr>
  <p:transition>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62A81AFF-A58A-493C-AA30-01B75BBB0B3D}" type="slidenum">
              <a:rPr lang="en-US"/>
              <a:pPr/>
              <a:t>43</a:t>
            </a:fld>
            <a:endParaRPr lang="en-US"/>
          </a:p>
        </p:txBody>
      </p:sp>
      <p:sp>
        <p:nvSpPr>
          <p:cNvPr id="100354" name="Rectangle 2"/>
          <p:cNvSpPr>
            <a:spLocks noGrp="1" noChangeArrowheads="1"/>
          </p:cNvSpPr>
          <p:nvPr>
            <p:ph type="title"/>
          </p:nvPr>
        </p:nvSpPr>
        <p:spPr>
          <a:xfrm>
            <a:off x="457200" y="0"/>
            <a:ext cx="8229600" cy="1143000"/>
          </a:xfrm>
        </p:spPr>
        <p:txBody>
          <a:bodyPr/>
          <a:lstStyle/>
          <a:p>
            <a:r>
              <a:rPr lang="en-US"/>
              <a:t>Accessibility Utilities</a:t>
            </a:r>
          </a:p>
        </p:txBody>
      </p:sp>
      <p:sp>
        <p:nvSpPr>
          <p:cNvPr id="100355" name="Rectangle 3"/>
          <p:cNvSpPr>
            <a:spLocks noGrp="1" noChangeArrowheads="1"/>
          </p:cNvSpPr>
          <p:nvPr>
            <p:ph type="body" idx="1"/>
          </p:nvPr>
        </p:nvSpPr>
        <p:spPr>
          <a:xfrm>
            <a:off x="0" y="1828800"/>
            <a:ext cx="4572000" cy="4525963"/>
          </a:xfrm>
        </p:spPr>
        <p:txBody>
          <a:bodyPr/>
          <a:lstStyle/>
          <a:p>
            <a:r>
              <a:rPr lang="en-US"/>
              <a:t>Utility manager:</a:t>
            </a:r>
          </a:p>
          <a:p>
            <a:pPr lvl="1"/>
            <a:r>
              <a:rPr lang="en-US"/>
              <a:t>Magnify screen image</a:t>
            </a:r>
          </a:p>
          <a:p>
            <a:pPr lvl="1"/>
            <a:r>
              <a:rPr lang="en-US"/>
              <a:t>Screen contents narration</a:t>
            </a:r>
          </a:p>
          <a:p>
            <a:pPr lvl="1"/>
            <a:r>
              <a:rPr lang="en-US"/>
              <a:t>On-screen keyboard</a:t>
            </a:r>
          </a:p>
        </p:txBody>
      </p:sp>
      <p:pic>
        <p:nvPicPr>
          <p:cNvPr id="100356" name="Picture 4"/>
          <p:cNvPicPr>
            <a:picLocks noChangeAspect="1" noChangeArrowheads="1"/>
          </p:cNvPicPr>
          <p:nvPr/>
        </p:nvPicPr>
        <p:blipFill>
          <a:blip r:embed="rId3"/>
          <a:srcRect/>
          <a:stretch>
            <a:fillRect/>
          </a:stretch>
        </p:blipFill>
        <p:spPr bwMode="auto">
          <a:xfrm>
            <a:off x="4495800" y="2189163"/>
            <a:ext cx="4572000" cy="386238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Date Placeholder 3"/>
          <p:cNvSpPr>
            <a:spLocks noGrp="1"/>
          </p:cNvSpPr>
          <p:nvPr>
            <p:ph type="dt" sz="half" idx="10"/>
          </p:nvPr>
        </p:nvSpPr>
        <p:spPr/>
        <p:txBody>
          <a:bodyPr/>
          <a:lstStyle/>
          <a:p>
            <a:r>
              <a:rPr lang="en-US"/>
              <a:t>© 2007 Prentice-Hall, Inc.</a:t>
            </a:r>
          </a:p>
          <a:p>
            <a:endParaRPr lang="en-US"/>
          </a:p>
        </p:txBody>
      </p:sp>
      <p:sp>
        <p:nvSpPr>
          <p:cNvPr id="15" name="Slide Number Placeholder 5"/>
          <p:cNvSpPr>
            <a:spLocks noGrp="1"/>
          </p:cNvSpPr>
          <p:nvPr>
            <p:ph type="sldNum" sz="quarter" idx="12"/>
          </p:nvPr>
        </p:nvSpPr>
        <p:spPr/>
        <p:txBody>
          <a:bodyPr/>
          <a:lstStyle/>
          <a:p>
            <a:fld id="{52C5778E-2DC4-471B-AD7F-FA4A750E634C}" type="slidenum">
              <a:rPr lang="en-US"/>
              <a:pPr/>
              <a:t>44</a:t>
            </a:fld>
            <a:endParaRPr lang="en-US"/>
          </a:p>
        </p:txBody>
      </p:sp>
      <p:sp>
        <p:nvSpPr>
          <p:cNvPr id="67586" name="Rectangle 2"/>
          <p:cNvSpPr>
            <a:spLocks noGrp="1" noChangeArrowheads="1"/>
          </p:cNvSpPr>
          <p:nvPr>
            <p:ph type="title"/>
          </p:nvPr>
        </p:nvSpPr>
        <p:spPr/>
        <p:txBody>
          <a:bodyPr/>
          <a:lstStyle/>
          <a:p>
            <a:r>
              <a:rPr lang="en-US"/>
              <a:t>Software </a:t>
            </a:r>
          </a:p>
        </p:txBody>
      </p:sp>
      <p:sp>
        <p:nvSpPr>
          <p:cNvPr id="67587" name="Rectangle 3"/>
          <p:cNvSpPr>
            <a:spLocks noGrp="1" noChangeArrowheads="1"/>
          </p:cNvSpPr>
          <p:nvPr>
            <p:ph type="body" idx="1"/>
          </p:nvPr>
        </p:nvSpPr>
        <p:spPr>
          <a:xfrm>
            <a:off x="381000" y="1524000"/>
            <a:ext cx="8229600" cy="2667000"/>
          </a:xfrm>
        </p:spPr>
        <p:txBody>
          <a:bodyPr/>
          <a:lstStyle/>
          <a:p>
            <a:pPr>
              <a:lnSpc>
                <a:spcPct val="90000"/>
              </a:lnSpc>
            </a:pPr>
            <a:r>
              <a:rPr lang="en-US"/>
              <a:t>A set of instructions that tells the computer what to do</a:t>
            </a:r>
          </a:p>
          <a:p>
            <a:pPr>
              <a:lnSpc>
                <a:spcPct val="90000"/>
              </a:lnSpc>
            </a:pPr>
            <a:r>
              <a:rPr lang="en-US"/>
              <a:t>Two main types of software</a:t>
            </a:r>
          </a:p>
          <a:p>
            <a:pPr lvl="1">
              <a:lnSpc>
                <a:spcPct val="90000"/>
              </a:lnSpc>
            </a:pPr>
            <a:r>
              <a:rPr lang="en-US"/>
              <a:t>System software</a:t>
            </a:r>
          </a:p>
          <a:p>
            <a:pPr lvl="1">
              <a:lnSpc>
                <a:spcPct val="90000"/>
              </a:lnSpc>
            </a:pPr>
            <a:r>
              <a:rPr lang="en-US"/>
              <a:t>Application software</a:t>
            </a:r>
          </a:p>
        </p:txBody>
      </p:sp>
      <p:pic>
        <p:nvPicPr>
          <p:cNvPr id="67588" name="Picture 4" descr="windows"/>
          <p:cNvPicPr>
            <a:picLocks noChangeAspect="1" noChangeArrowheads="1"/>
          </p:cNvPicPr>
          <p:nvPr/>
        </p:nvPicPr>
        <p:blipFill>
          <a:blip r:embed="rId3"/>
          <a:srcRect/>
          <a:stretch>
            <a:fillRect/>
          </a:stretch>
        </p:blipFill>
        <p:spPr bwMode="auto">
          <a:xfrm>
            <a:off x="1295400" y="4360863"/>
            <a:ext cx="1752600" cy="1541462"/>
          </a:xfrm>
          <a:prstGeom prst="rect">
            <a:avLst/>
          </a:prstGeom>
          <a:noFill/>
          <a:ln w="6350">
            <a:solidFill>
              <a:srgbClr val="000000"/>
            </a:solidFill>
            <a:miter lim="800000"/>
            <a:headEnd/>
            <a:tailEnd/>
          </a:ln>
        </p:spPr>
      </p:pic>
      <p:pic>
        <p:nvPicPr>
          <p:cNvPr id="67589" name="Picture 5" descr="mac"/>
          <p:cNvPicPr>
            <a:picLocks noChangeAspect="1" noChangeArrowheads="1"/>
          </p:cNvPicPr>
          <p:nvPr/>
        </p:nvPicPr>
        <p:blipFill>
          <a:blip r:embed="rId4"/>
          <a:srcRect/>
          <a:stretch>
            <a:fillRect/>
          </a:stretch>
        </p:blipFill>
        <p:spPr bwMode="auto">
          <a:xfrm>
            <a:off x="3124200" y="4343400"/>
            <a:ext cx="1676400" cy="1563688"/>
          </a:xfrm>
          <a:prstGeom prst="rect">
            <a:avLst/>
          </a:prstGeom>
          <a:noFill/>
          <a:ln w="6350">
            <a:solidFill>
              <a:srgbClr val="000000"/>
            </a:solidFill>
            <a:miter lim="800000"/>
            <a:headEnd/>
            <a:tailEnd/>
          </a:ln>
        </p:spPr>
      </p:pic>
      <p:pic>
        <p:nvPicPr>
          <p:cNvPr id="67590" name="Picture 6" descr="office"/>
          <p:cNvPicPr>
            <a:picLocks noChangeAspect="1" noChangeArrowheads="1"/>
          </p:cNvPicPr>
          <p:nvPr/>
        </p:nvPicPr>
        <p:blipFill>
          <a:blip r:embed="rId5">
            <a:clrChange>
              <a:clrFrom>
                <a:srgbClr val="A8ADC1"/>
              </a:clrFrom>
              <a:clrTo>
                <a:srgbClr val="A8ADC1">
                  <a:alpha val="0"/>
                </a:srgbClr>
              </a:clrTo>
            </a:clrChange>
          </a:blip>
          <a:srcRect l="7426" t="11632" r="11765"/>
          <a:stretch>
            <a:fillRect/>
          </a:stretch>
        </p:blipFill>
        <p:spPr bwMode="auto">
          <a:xfrm>
            <a:off x="5341938" y="3214688"/>
            <a:ext cx="1744662" cy="2424112"/>
          </a:xfrm>
          <a:prstGeom prst="rect">
            <a:avLst/>
          </a:prstGeom>
          <a:noFill/>
        </p:spPr>
      </p:pic>
      <p:pic>
        <p:nvPicPr>
          <p:cNvPr id="67591" name="Picture 7" descr="adobe"/>
          <p:cNvPicPr>
            <a:picLocks noChangeAspect="1" noChangeArrowheads="1"/>
          </p:cNvPicPr>
          <p:nvPr/>
        </p:nvPicPr>
        <p:blipFill>
          <a:blip r:embed="rId6">
            <a:clrChange>
              <a:clrFrom>
                <a:srgbClr val="A8ADC1"/>
              </a:clrFrom>
              <a:clrTo>
                <a:srgbClr val="A8ADC1">
                  <a:alpha val="0"/>
                </a:srgbClr>
              </a:clrTo>
            </a:clrChange>
          </a:blip>
          <a:srcRect/>
          <a:stretch>
            <a:fillRect/>
          </a:stretch>
        </p:blipFill>
        <p:spPr bwMode="auto">
          <a:xfrm>
            <a:off x="5715000" y="3581400"/>
            <a:ext cx="3109913" cy="2339975"/>
          </a:xfrm>
          <a:prstGeom prst="rect">
            <a:avLst/>
          </a:prstGeom>
          <a:noFill/>
        </p:spPr>
      </p:pic>
      <p:pic>
        <p:nvPicPr>
          <p:cNvPr id="67592" name="Picture 8" descr="flight"/>
          <p:cNvPicPr>
            <a:picLocks noChangeAspect="1" noChangeArrowheads="1"/>
          </p:cNvPicPr>
          <p:nvPr/>
        </p:nvPicPr>
        <p:blipFill>
          <a:blip r:embed="rId7">
            <a:clrChange>
              <a:clrFrom>
                <a:srgbClr val="A8ADC0"/>
              </a:clrFrom>
              <a:clrTo>
                <a:srgbClr val="A8ADC0">
                  <a:alpha val="0"/>
                </a:srgbClr>
              </a:clrTo>
            </a:clrChange>
          </a:blip>
          <a:srcRect/>
          <a:stretch>
            <a:fillRect/>
          </a:stretch>
        </p:blipFill>
        <p:spPr bwMode="auto">
          <a:xfrm>
            <a:off x="5867400" y="3810000"/>
            <a:ext cx="1822450" cy="2198688"/>
          </a:xfrm>
          <a:prstGeom prst="rect">
            <a:avLst/>
          </a:prstGeom>
          <a:noFill/>
        </p:spPr>
      </p:pic>
      <p:sp>
        <p:nvSpPr>
          <p:cNvPr id="67593" name="AutoShape 9"/>
          <p:cNvSpPr>
            <a:spLocks/>
          </p:cNvSpPr>
          <p:nvPr/>
        </p:nvSpPr>
        <p:spPr bwMode="auto">
          <a:xfrm>
            <a:off x="609600" y="4191000"/>
            <a:ext cx="3657600" cy="1981200"/>
          </a:xfrm>
          <a:prstGeom prst="borderCallout1">
            <a:avLst>
              <a:gd name="adj1" fmla="val 5769"/>
              <a:gd name="adj2" fmla="val -2083"/>
              <a:gd name="adj3" fmla="val -7694"/>
              <a:gd name="adj4" fmla="val -2083"/>
            </a:avLst>
          </a:prstGeom>
          <a:noFill/>
          <a:ln w="9525" algn="ctr">
            <a:noFill/>
            <a:miter lim="800000"/>
            <a:headEnd/>
            <a:tailEnd/>
          </a:ln>
          <a:effectLst/>
        </p:spPr>
        <p:txBody>
          <a:bodyPr anchor="ctr"/>
          <a:lstStyle/>
          <a:p>
            <a:pPr algn="ctr">
              <a:spcBef>
                <a:spcPct val="0"/>
              </a:spcBef>
              <a:buFontTx/>
              <a:buNone/>
            </a:pPr>
            <a:endParaRPr lang="en-US">
              <a:solidFill>
                <a:schemeClr val="tx2"/>
              </a:solidFill>
              <a:effectLst/>
            </a:endParaRPr>
          </a:p>
        </p:txBody>
      </p:sp>
      <p:sp>
        <p:nvSpPr>
          <p:cNvPr id="67594" name="AutoShape 10"/>
          <p:cNvSpPr>
            <a:spLocks/>
          </p:cNvSpPr>
          <p:nvPr/>
        </p:nvSpPr>
        <p:spPr bwMode="auto">
          <a:xfrm>
            <a:off x="457200" y="4152900"/>
            <a:ext cx="3886200" cy="1943100"/>
          </a:xfrm>
          <a:prstGeom prst="borderCallout1">
            <a:avLst>
              <a:gd name="adj1" fmla="val 5884"/>
              <a:gd name="adj2" fmla="val -1963"/>
              <a:gd name="adj3" fmla="val -9806"/>
              <a:gd name="adj4" fmla="val -1963"/>
            </a:avLst>
          </a:prstGeom>
          <a:noFill/>
          <a:ln w="9525" algn="ctr">
            <a:noFill/>
            <a:miter lim="800000"/>
            <a:headEnd/>
            <a:tailEnd/>
          </a:ln>
          <a:effectLst/>
        </p:spPr>
        <p:txBody>
          <a:bodyPr anchor="ctr"/>
          <a:lstStyle/>
          <a:p>
            <a:pPr algn="ctr">
              <a:spcBef>
                <a:spcPct val="0"/>
              </a:spcBef>
              <a:buFontTx/>
              <a:buNone/>
            </a:pPr>
            <a:endParaRPr lang="en-US">
              <a:solidFill>
                <a:schemeClr val="tx2"/>
              </a:solidFill>
              <a:effectLst/>
            </a:endParaRPr>
          </a:p>
        </p:txBody>
      </p:sp>
      <p:sp>
        <p:nvSpPr>
          <p:cNvPr id="67595" name="Text Box 11"/>
          <p:cNvSpPr txBox="1">
            <a:spLocks noChangeArrowheads="1"/>
          </p:cNvSpPr>
          <p:nvPr/>
        </p:nvSpPr>
        <p:spPr bwMode="auto">
          <a:xfrm>
            <a:off x="1524000" y="5867400"/>
            <a:ext cx="2895600" cy="396875"/>
          </a:xfrm>
          <a:prstGeom prst="rect">
            <a:avLst/>
          </a:prstGeom>
          <a:noFill/>
          <a:ln w="9525" algn="ctr">
            <a:noFill/>
            <a:miter lim="800000"/>
            <a:headEnd/>
            <a:tailEnd/>
          </a:ln>
          <a:effectLst/>
        </p:spPr>
        <p:txBody>
          <a:bodyPr>
            <a:spAutoFit/>
          </a:bodyPr>
          <a:lstStyle/>
          <a:p>
            <a:pPr algn="ctr">
              <a:spcBef>
                <a:spcPct val="50000"/>
              </a:spcBef>
              <a:buFontTx/>
              <a:buNone/>
            </a:pPr>
            <a:r>
              <a:rPr lang="en-US" sz="2000" b="1">
                <a:effectLst/>
              </a:rPr>
              <a:t>System Software</a:t>
            </a:r>
          </a:p>
        </p:txBody>
      </p:sp>
      <p:sp>
        <p:nvSpPr>
          <p:cNvPr id="67596" name="Text Box 12"/>
          <p:cNvSpPr txBox="1">
            <a:spLocks noChangeArrowheads="1"/>
          </p:cNvSpPr>
          <p:nvPr/>
        </p:nvSpPr>
        <p:spPr bwMode="auto">
          <a:xfrm>
            <a:off x="4800600" y="6019800"/>
            <a:ext cx="4114800" cy="396875"/>
          </a:xfrm>
          <a:prstGeom prst="rect">
            <a:avLst/>
          </a:prstGeom>
          <a:noFill/>
          <a:ln w="9525" algn="ctr">
            <a:noFill/>
            <a:miter lim="800000"/>
            <a:headEnd/>
            <a:tailEnd/>
          </a:ln>
          <a:effectLst/>
        </p:spPr>
        <p:txBody>
          <a:bodyPr>
            <a:spAutoFit/>
          </a:bodyPr>
          <a:lstStyle/>
          <a:p>
            <a:pPr algn="ctr">
              <a:spcBef>
                <a:spcPct val="50000"/>
              </a:spcBef>
              <a:buFontTx/>
              <a:buNone/>
            </a:pPr>
            <a:r>
              <a:rPr lang="en-US" sz="2000" b="1">
                <a:effectLst/>
              </a:rPr>
              <a:t>Application Software</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59A39E37-E4D1-4369-9F5A-7DA45F387BF7}" type="slidenum">
              <a:rPr lang="en-US"/>
              <a:pPr/>
              <a:t>45</a:t>
            </a:fld>
            <a:endParaRPr lang="en-US"/>
          </a:p>
        </p:txBody>
      </p:sp>
      <p:sp>
        <p:nvSpPr>
          <p:cNvPr id="69634" name="Rectangle 2"/>
          <p:cNvSpPr>
            <a:spLocks noGrp="1" noChangeArrowheads="1"/>
          </p:cNvSpPr>
          <p:nvPr>
            <p:ph type="title"/>
          </p:nvPr>
        </p:nvSpPr>
        <p:spPr/>
        <p:txBody>
          <a:bodyPr>
            <a:normAutofit fontScale="90000"/>
          </a:bodyPr>
          <a:lstStyle/>
          <a:p>
            <a:r>
              <a:rPr lang="en-US" sz="4000"/>
              <a:t>System Software vs. </a:t>
            </a:r>
            <a:br>
              <a:rPr lang="en-US" sz="4000"/>
            </a:br>
            <a:r>
              <a:rPr lang="en-US" sz="4000"/>
              <a:t>Application Software</a:t>
            </a:r>
          </a:p>
        </p:txBody>
      </p:sp>
      <p:sp>
        <p:nvSpPr>
          <p:cNvPr id="69635" name="Rectangle 3"/>
          <p:cNvSpPr>
            <a:spLocks noGrp="1" noChangeArrowheads="1"/>
          </p:cNvSpPr>
          <p:nvPr>
            <p:ph type="body" sz="half" idx="1"/>
          </p:nvPr>
        </p:nvSpPr>
        <p:spPr>
          <a:xfrm>
            <a:off x="457200" y="2362200"/>
            <a:ext cx="4038600" cy="3429000"/>
          </a:xfrm>
          <a:noFill/>
          <a:ln>
            <a:solidFill>
              <a:schemeClr val="bg1"/>
            </a:solidFill>
          </a:ln>
        </p:spPr>
        <p:txBody>
          <a:bodyPr/>
          <a:lstStyle/>
          <a:p>
            <a:pPr>
              <a:lnSpc>
                <a:spcPct val="80000"/>
              </a:lnSpc>
              <a:buFontTx/>
              <a:buNone/>
            </a:pPr>
            <a:r>
              <a:rPr lang="en-US" sz="2700" b="1"/>
              <a:t>System Software</a:t>
            </a:r>
            <a:endParaRPr lang="en-US" sz="2000" b="1"/>
          </a:p>
          <a:p>
            <a:pPr>
              <a:lnSpc>
                <a:spcPct val="80000"/>
              </a:lnSpc>
            </a:pPr>
            <a:r>
              <a:rPr lang="en-US" sz="2400"/>
              <a:t>Coordinates instructions between software &amp; hardware</a:t>
            </a:r>
          </a:p>
          <a:p>
            <a:pPr>
              <a:lnSpc>
                <a:spcPct val="80000"/>
              </a:lnSpc>
            </a:pPr>
            <a:r>
              <a:rPr lang="en-US" sz="2400"/>
              <a:t>Includes</a:t>
            </a:r>
            <a:endParaRPr lang="en-US" sz="2000"/>
          </a:p>
          <a:p>
            <a:pPr lvl="1">
              <a:lnSpc>
                <a:spcPct val="80000"/>
              </a:lnSpc>
            </a:pPr>
            <a:r>
              <a:rPr lang="en-US" sz="2000"/>
              <a:t>Operating system</a:t>
            </a:r>
          </a:p>
          <a:p>
            <a:pPr lvl="1">
              <a:lnSpc>
                <a:spcPct val="80000"/>
              </a:lnSpc>
            </a:pPr>
            <a:r>
              <a:rPr lang="en-US" sz="2000"/>
              <a:t>Utility programs</a:t>
            </a:r>
            <a:endParaRPr lang="en-US" sz="1800"/>
          </a:p>
        </p:txBody>
      </p:sp>
      <p:sp>
        <p:nvSpPr>
          <p:cNvPr id="69636" name="Rectangle 4"/>
          <p:cNvSpPr>
            <a:spLocks noGrp="1" noChangeArrowheads="1"/>
          </p:cNvSpPr>
          <p:nvPr>
            <p:ph type="body" sz="half" idx="2"/>
          </p:nvPr>
        </p:nvSpPr>
        <p:spPr>
          <a:xfrm>
            <a:off x="4648200" y="2362200"/>
            <a:ext cx="4114800" cy="3429000"/>
          </a:xfrm>
          <a:noFill/>
          <a:ln>
            <a:solidFill>
              <a:schemeClr val="bg1"/>
            </a:solidFill>
          </a:ln>
        </p:spPr>
        <p:txBody>
          <a:bodyPr/>
          <a:lstStyle/>
          <a:p>
            <a:pPr>
              <a:lnSpc>
                <a:spcPct val="80000"/>
              </a:lnSpc>
              <a:buFontTx/>
              <a:buNone/>
            </a:pPr>
            <a:r>
              <a:rPr lang="en-US" sz="2700" b="1"/>
              <a:t>Application Software</a:t>
            </a:r>
            <a:endParaRPr lang="en-US" sz="2400" b="1"/>
          </a:p>
          <a:p>
            <a:pPr>
              <a:lnSpc>
                <a:spcPct val="80000"/>
              </a:lnSpc>
            </a:pPr>
            <a:r>
              <a:rPr lang="en-US" sz="2400"/>
              <a:t>Programs used to complete tasks</a:t>
            </a:r>
          </a:p>
          <a:p>
            <a:pPr>
              <a:lnSpc>
                <a:spcPct val="80000"/>
              </a:lnSpc>
            </a:pPr>
            <a:r>
              <a:rPr lang="en-US" sz="2400"/>
              <a:t>Includes</a:t>
            </a:r>
            <a:endParaRPr lang="en-US"/>
          </a:p>
          <a:p>
            <a:pPr lvl="1">
              <a:lnSpc>
                <a:spcPct val="80000"/>
              </a:lnSpc>
            </a:pPr>
            <a:r>
              <a:rPr lang="en-US" sz="2000"/>
              <a:t>Productivity software</a:t>
            </a:r>
          </a:p>
          <a:p>
            <a:pPr lvl="1">
              <a:lnSpc>
                <a:spcPct val="80000"/>
              </a:lnSpc>
            </a:pPr>
            <a:r>
              <a:rPr lang="en-US" sz="2000"/>
              <a:t>Specialty software</a:t>
            </a:r>
          </a:p>
          <a:p>
            <a:pPr lvl="1">
              <a:lnSpc>
                <a:spcPct val="80000"/>
              </a:lnSpc>
            </a:pPr>
            <a:r>
              <a:rPr lang="en-US" sz="2000"/>
              <a:t>Entertainment Software</a:t>
            </a:r>
          </a:p>
          <a:p>
            <a:pPr lvl="1">
              <a:lnSpc>
                <a:spcPct val="80000"/>
              </a:lnSpc>
            </a:pPr>
            <a:r>
              <a:rPr lang="en-US" sz="2000"/>
              <a:t>Educational and Reference Software</a:t>
            </a:r>
          </a:p>
          <a:p>
            <a:pPr lvl="1">
              <a:lnSpc>
                <a:spcPct val="80000"/>
              </a:lnSpc>
            </a:pPr>
            <a:r>
              <a:rPr lang="en-US" sz="2000"/>
              <a:t>Personal Software</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 2007 Prentice-Hall, Inc.</a:t>
            </a:r>
          </a:p>
          <a:p>
            <a:endParaRPr lang="en-US"/>
          </a:p>
        </p:txBody>
      </p:sp>
      <p:sp>
        <p:nvSpPr>
          <p:cNvPr id="9" name="Slide Number Placeholder 5"/>
          <p:cNvSpPr>
            <a:spLocks noGrp="1"/>
          </p:cNvSpPr>
          <p:nvPr>
            <p:ph type="sldNum" sz="quarter" idx="12"/>
          </p:nvPr>
        </p:nvSpPr>
        <p:spPr/>
        <p:txBody>
          <a:bodyPr/>
          <a:lstStyle/>
          <a:p>
            <a:fld id="{930BB1A1-D619-4350-8DB0-B52BCD41C57E}" type="slidenum">
              <a:rPr lang="en-US"/>
              <a:pPr/>
              <a:t>46</a:t>
            </a:fld>
            <a:endParaRPr lang="en-US"/>
          </a:p>
        </p:txBody>
      </p:sp>
      <p:sp>
        <p:nvSpPr>
          <p:cNvPr id="71682" name="Rectangle 2"/>
          <p:cNvSpPr>
            <a:spLocks noGrp="1" noChangeArrowheads="1"/>
          </p:cNvSpPr>
          <p:nvPr>
            <p:ph type="title"/>
          </p:nvPr>
        </p:nvSpPr>
        <p:spPr>
          <a:xfrm>
            <a:off x="457200" y="304800"/>
            <a:ext cx="8229600" cy="1143000"/>
          </a:xfrm>
        </p:spPr>
        <p:txBody>
          <a:bodyPr/>
          <a:lstStyle/>
          <a:p>
            <a:r>
              <a:rPr lang="en-US"/>
              <a:t>Application Software</a:t>
            </a:r>
          </a:p>
        </p:txBody>
      </p:sp>
      <p:sp>
        <p:nvSpPr>
          <p:cNvPr id="71685" name="Rectangle 5"/>
          <p:cNvSpPr>
            <a:spLocks noGrp="1" noChangeArrowheads="1"/>
          </p:cNvSpPr>
          <p:nvPr>
            <p:ph type="body" idx="1"/>
          </p:nvPr>
        </p:nvSpPr>
        <p:spPr>
          <a:xfrm>
            <a:off x="457200" y="1600200"/>
            <a:ext cx="5181600" cy="4525963"/>
          </a:xfrm>
        </p:spPr>
        <p:txBody>
          <a:bodyPr/>
          <a:lstStyle/>
          <a:p>
            <a:r>
              <a:rPr lang="en-US"/>
              <a:t>Productivity software</a:t>
            </a:r>
          </a:p>
          <a:p>
            <a:r>
              <a:rPr lang="en-US"/>
              <a:t>Specialty software</a:t>
            </a:r>
          </a:p>
          <a:p>
            <a:r>
              <a:rPr lang="en-US"/>
              <a:t>Entertainment Software</a:t>
            </a:r>
          </a:p>
          <a:p>
            <a:r>
              <a:rPr lang="en-US"/>
              <a:t>Educational and Reference Software</a:t>
            </a:r>
          </a:p>
          <a:p>
            <a:r>
              <a:rPr lang="en-US"/>
              <a:t>Personal Software</a:t>
            </a:r>
          </a:p>
        </p:txBody>
      </p:sp>
      <p:grpSp>
        <p:nvGrpSpPr>
          <p:cNvPr id="2" name="Group 8"/>
          <p:cNvGrpSpPr>
            <a:grpSpLocks/>
          </p:cNvGrpSpPr>
          <p:nvPr/>
        </p:nvGrpSpPr>
        <p:grpSpPr bwMode="auto">
          <a:xfrm>
            <a:off x="5638800" y="1600200"/>
            <a:ext cx="1828800" cy="4648200"/>
            <a:chOff x="3552" y="1008"/>
            <a:chExt cx="1220" cy="3133"/>
          </a:xfrm>
        </p:grpSpPr>
        <p:sp>
          <p:nvSpPr>
            <p:cNvPr id="71687" name="Rectangle 7"/>
            <p:cNvSpPr>
              <a:spLocks noChangeArrowheads="1"/>
            </p:cNvSpPr>
            <p:nvPr/>
          </p:nvSpPr>
          <p:spPr bwMode="auto">
            <a:xfrm>
              <a:off x="3600" y="2016"/>
              <a:ext cx="576" cy="768"/>
            </a:xfrm>
            <a:prstGeom prst="rect">
              <a:avLst/>
            </a:prstGeom>
            <a:solidFill>
              <a:schemeClr val="bg1"/>
            </a:solidFill>
            <a:ln w="9525" algn="ctr">
              <a:noFill/>
              <a:miter lim="800000"/>
              <a:headEnd/>
              <a:tailEnd/>
            </a:ln>
            <a:effectLst/>
          </p:spPr>
          <p:txBody>
            <a:bodyPr wrap="none" anchor="ctr"/>
            <a:lstStyle/>
            <a:p>
              <a:endParaRPr lang="en-US"/>
            </a:p>
          </p:txBody>
        </p:sp>
        <p:pic>
          <p:nvPicPr>
            <p:cNvPr id="71686" name="Picture 6" descr="AAFOAPP0"/>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552" y="1008"/>
              <a:ext cx="1220" cy="3133"/>
            </a:xfrm>
            <a:prstGeom prst="rect">
              <a:avLst/>
            </a:prstGeom>
            <a:noFill/>
          </p:spPr>
        </p:pic>
      </p:gr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t>© 2007 Prentice-Hall, Inc.</a:t>
            </a:r>
          </a:p>
          <a:p>
            <a:endParaRPr lang="en-US"/>
          </a:p>
        </p:txBody>
      </p:sp>
      <p:sp>
        <p:nvSpPr>
          <p:cNvPr id="8" name="Slide Number Placeholder 5"/>
          <p:cNvSpPr>
            <a:spLocks noGrp="1"/>
          </p:cNvSpPr>
          <p:nvPr>
            <p:ph type="sldNum" sz="quarter" idx="12"/>
          </p:nvPr>
        </p:nvSpPr>
        <p:spPr/>
        <p:txBody>
          <a:bodyPr/>
          <a:lstStyle/>
          <a:p>
            <a:fld id="{68B58B62-F2EE-408C-BFF9-6CDF75EBD136}" type="slidenum">
              <a:rPr lang="en-US"/>
              <a:pPr/>
              <a:t>47</a:t>
            </a:fld>
            <a:endParaRPr lang="en-US"/>
          </a:p>
        </p:txBody>
      </p:sp>
      <p:sp>
        <p:nvSpPr>
          <p:cNvPr id="138242" name="Rectangle 2"/>
          <p:cNvSpPr>
            <a:spLocks noGrp="1" noChangeArrowheads="1"/>
          </p:cNvSpPr>
          <p:nvPr>
            <p:ph type="title"/>
          </p:nvPr>
        </p:nvSpPr>
        <p:spPr/>
        <p:txBody>
          <a:bodyPr/>
          <a:lstStyle/>
          <a:p>
            <a:r>
              <a:rPr lang="en-US"/>
              <a:t>Productivity Software</a:t>
            </a:r>
          </a:p>
        </p:txBody>
      </p:sp>
      <p:sp>
        <p:nvSpPr>
          <p:cNvPr id="138243" name="Rectangle 3"/>
          <p:cNvSpPr>
            <a:spLocks noGrp="1" noChangeArrowheads="1"/>
          </p:cNvSpPr>
          <p:nvPr>
            <p:ph type="body" idx="1"/>
          </p:nvPr>
        </p:nvSpPr>
        <p:spPr>
          <a:xfrm>
            <a:off x="228600" y="2514600"/>
            <a:ext cx="5105400" cy="4953000"/>
          </a:xfrm>
        </p:spPr>
        <p:txBody>
          <a:bodyPr/>
          <a:lstStyle/>
          <a:p>
            <a:pPr lvl="1"/>
            <a:r>
              <a:rPr lang="en-US"/>
              <a:t>Word processing programs</a:t>
            </a:r>
          </a:p>
          <a:p>
            <a:pPr lvl="1"/>
            <a:r>
              <a:rPr lang="en-US"/>
              <a:t>Spreadsheet programs</a:t>
            </a:r>
          </a:p>
          <a:p>
            <a:pPr lvl="1"/>
            <a:r>
              <a:rPr lang="en-US"/>
              <a:t>Presentation programs</a:t>
            </a:r>
          </a:p>
          <a:p>
            <a:pPr lvl="1"/>
            <a:r>
              <a:rPr lang="en-US"/>
              <a:t>Database</a:t>
            </a:r>
            <a:r>
              <a:rPr lang="en-US" sz="3200"/>
              <a:t> </a:t>
            </a:r>
            <a:r>
              <a:rPr lang="en-US"/>
              <a:t>programs</a:t>
            </a:r>
          </a:p>
          <a:p>
            <a:pPr lvl="1"/>
            <a:r>
              <a:rPr lang="en-US"/>
              <a:t>Personal information manager programs</a:t>
            </a:r>
          </a:p>
        </p:txBody>
      </p:sp>
      <p:pic>
        <p:nvPicPr>
          <p:cNvPr id="138244" name="Picture 4" descr="AAFOASW0"/>
          <p:cNvPicPr>
            <a:picLocks noChangeAspect="1" noChangeArrowheads="1"/>
          </p:cNvPicPr>
          <p:nvPr/>
        </p:nvPicPr>
        <p:blipFill>
          <a:blip r:embed="rId3"/>
          <a:srcRect/>
          <a:stretch>
            <a:fillRect/>
          </a:stretch>
        </p:blipFill>
        <p:spPr bwMode="auto">
          <a:xfrm>
            <a:off x="5334000" y="3124200"/>
            <a:ext cx="3505200" cy="2603500"/>
          </a:xfrm>
          <a:prstGeom prst="rect">
            <a:avLst/>
          </a:prstGeom>
          <a:noFill/>
        </p:spPr>
      </p:pic>
      <p:sp>
        <p:nvSpPr>
          <p:cNvPr id="138245" name="Text Box 5"/>
          <p:cNvSpPr txBox="1">
            <a:spLocks noChangeArrowheads="1"/>
          </p:cNvSpPr>
          <p:nvPr/>
        </p:nvSpPr>
        <p:spPr bwMode="auto">
          <a:xfrm>
            <a:off x="381000" y="1371600"/>
            <a:ext cx="8458200" cy="2071688"/>
          </a:xfrm>
          <a:prstGeom prst="rect">
            <a:avLst/>
          </a:prstGeom>
          <a:noFill/>
          <a:ln w="9525" algn="ctr">
            <a:noFill/>
            <a:miter lim="800000"/>
            <a:headEnd/>
            <a:tailEnd/>
          </a:ln>
          <a:effectLst/>
        </p:spPr>
        <p:txBody>
          <a:bodyPr>
            <a:spAutoFit/>
          </a:bodyPr>
          <a:lstStyle/>
          <a:p>
            <a:r>
              <a:rPr lang="en-US" sz="3200">
                <a:effectLst>
                  <a:outerShdw blurRad="38100" dist="38100" dir="2700000" algn="tl">
                    <a:srgbClr val="C0C0C0"/>
                  </a:outerShdw>
                </a:effectLst>
                <a:latin typeface="Helvetica" charset="0"/>
              </a:rPr>
              <a:t> Programs that enable you to perform tasks       required in home, school, and business</a:t>
            </a:r>
          </a:p>
          <a:p>
            <a:pPr algn="ctr">
              <a:spcBef>
                <a:spcPct val="50000"/>
              </a:spcBef>
              <a:buFontTx/>
              <a:buNone/>
            </a:pPr>
            <a:endParaRPr lang="en-US">
              <a:solidFill>
                <a:schemeClr val="tx2"/>
              </a:solidFill>
              <a:effectLst/>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p:cNvSpPr>
            <a:spLocks noGrp="1"/>
          </p:cNvSpPr>
          <p:nvPr>
            <p:ph type="dt" sz="half" idx="10"/>
          </p:nvPr>
        </p:nvSpPr>
        <p:spPr/>
        <p:txBody>
          <a:bodyPr/>
          <a:lstStyle/>
          <a:p>
            <a:r>
              <a:rPr lang="en-US"/>
              <a:t>© 2007 Prentice-Hall, Inc.</a:t>
            </a:r>
          </a:p>
          <a:p>
            <a:endParaRPr lang="en-US"/>
          </a:p>
        </p:txBody>
      </p:sp>
      <p:sp>
        <p:nvSpPr>
          <p:cNvPr id="22" name="Slide Number Placeholder 5"/>
          <p:cNvSpPr>
            <a:spLocks noGrp="1"/>
          </p:cNvSpPr>
          <p:nvPr>
            <p:ph type="sldNum" sz="quarter" idx="12"/>
          </p:nvPr>
        </p:nvSpPr>
        <p:spPr/>
        <p:txBody>
          <a:bodyPr/>
          <a:lstStyle/>
          <a:p>
            <a:fld id="{9F7BBBD0-3C3F-4128-AE44-C988664EA3DA}" type="slidenum">
              <a:rPr lang="en-US"/>
              <a:pPr/>
              <a:t>48</a:t>
            </a:fld>
            <a:endParaRPr lang="en-US"/>
          </a:p>
        </p:txBody>
      </p:sp>
      <p:sp>
        <p:nvSpPr>
          <p:cNvPr id="73730" name="Rectangle 2"/>
          <p:cNvSpPr>
            <a:spLocks noGrp="1" noChangeArrowheads="1"/>
          </p:cNvSpPr>
          <p:nvPr>
            <p:ph type="body" idx="1"/>
          </p:nvPr>
        </p:nvSpPr>
        <p:spPr>
          <a:xfrm>
            <a:off x="457200" y="1600200"/>
            <a:ext cx="4114800" cy="4525963"/>
          </a:xfrm>
        </p:spPr>
        <p:txBody>
          <a:bodyPr/>
          <a:lstStyle/>
          <a:p>
            <a:pPr>
              <a:lnSpc>
                <a:spcPct val="80000"/>
              </a:lnSpc>
            </a:pPr>
            <a:r>
              <a:rPr lang="en-US" sz="2800"/>
              <a:t>Used to create and edit written documents</a:t>
            </a:r>
          </a:p>
          <a:p>
            <a:pPr>
              <a:lnSpc>
                <a:spcPct val="80000"/>
              </a:lnSpc>
            </a:pPr>
            <a:r>
              <a:rPr lang="en-US" sz="2800"/>
              <a:t>Features include</a:t>
            </a:r>
          </a:p>
          <a:p>
            <a:pPr lvl="1">
              <a:lnSpc>
                <a:spcPct val="80000"/>
              </a:lnSpc>
            </a:pPr>
            <a:r>
              <a:rPr lang="en-US" sz="2400"/>
              <a:t>Quick and easy editing</a:t>
            </a:r>
          </a:p>
          <a:p>
            <a:pPr lvl="1">
              <a:lnSpc>
                <a:spcPct val="80000"/>
              </a:lnSpc>
            </a:pPr>
            <a:r>
              <a:rPr lang="en-US" sz="2400"/>
              <a:t>Variety of formatting options</a:t>
            </a:r>
          </a:p>
          <a:p>
            <a:pPr lvl="1">
              <a:lnSpc>
                <a:spcPct val="80000"/>
              </a:lnSpc>
            </a:pPr>
            <a:r>
              <a:rPr lang="en-US" sz="2400"/>
              <a:t>Graphics </a:t>
            </a:r>
          </a:p>
          <a:p>
            <a:pPr lvl="1">
              <a:lnSpc>
                <a:spcPct val="80000"/>
              </a:lnSpc>
            </a:pPr>
            <a:r>
              <a:rPr lang="en-US" sz="2400"/>
              <a:t>Templates </a:t>
            </a:r>
          </a:p>
          <a:p>
            <a:pPr>
              <a:lnSpc>
                <a:spcPct val="80000"/>
              </a:lnSpc>
            </a:pPr>
            <a:r>
              <a:rPr lang="en-US" sz="2800"/>
              <a:t>Examples</a:t>
            </a:r>
          </a:p>
          <a:p>
            <a:pPr lvl="1">
              <a:lnSpc>
                <a:spcPct val="80000"/>
              </a:lnSpc>
            </a:pPr>
            <a:r>
              <a:rPr lang="en-US" sz="2400"/>
              <a:t>Corel Word Perfect</a:t>
            </a:r>
          </a:p>
          <a:p>
            <a:pPr lvl="1">
              <a:lnSpc>
                <a:spcPct val="80000"/>
              </a:lnSpc>
            </a:pPr>
            <a:r>
              <a:rPr lang="en-US" sz="2400"/>
              <a:t>Microsoft Word</a:t>
            </a:r>
          </a:p>
          <a:p>
            <a:pPr lvl="1">
              <a:lnSpc>
                <a:spcPct val="80000"/>
              </a:lnSpc>
            </a:pPr>
            <a:endParaRPr lang="en-US" sz="2400"/>
          </a:p>
        </p:txBody>
      </p:sp>
      <p:sp>
        <p:nvSpPr>
          <p:cNvPr id="73731" name="Rectangle 3"/>
          <p:cNvSpPr>
            <a:spLocks noGrp="1" noChangeArrowheads="1"/>
          </p:cNvSpPr>
          <p:nvPr>
            <p:ph type="title"/>
          </p:nvPr>
        </p:nvSpPr>
        <p:spPr/>
        <p:txBody>
          <a:bodyPr/>
          <a:lstStyle/>
          <a:p>
            <a:r>
              <a:rPr lang="en-US"/>
              <a:t>Word Processing Software</a:t>
            </a:r>
          </a:p>
        </p:txBody>
      </p:sp>
      <p:grpSp>
        <p:nvGrpSpPr>
          <p:cNvPr id="2" name="Group 4"/>
          <p:cNvGrpSpPr>
            <a:grpSpLocks/>
          </p:cNvGrpSpPr>
          <p:nvPr/>
        </p:nvGrpSpPr>
        <p:grpSpPr bwMode="auto">
          <a:xfrm>
            <a:off x="5181600" y="2743200"/>
            <a:ext cx="3810000" cy="2857500"/>
            <a:chOff x="3264" y="1728"/>
            <a:chExt cx="2400" cy="1800"/>
          </a:xfrm>
        </p:grpSpPr>
        <p:pic>
          <p:nvPicPr>
            <p:cNvPr id="73733" name="Picture 5"/>
            <p:cNvPicPr>
              <a:picLocks noChangeAspect="1" noChangeArrowheads="1"/>
            </p:cNvPicPr>
            <p:nvPr/>
          </p:nvPicPr>
          <p:blipFill>
            <a:blip r:embed="rId3"/>
            <a:srcRect r="4347" b="4347"/>
            <a:stretch>
              <a:fillRect/>
            </a:stretch>
          </p:blipFill>
          <p:spPr bwMode="auto">
            <a:xfrm>
              <a:off x="3264" y="1728"/>
              <a:ext cx="2400" cy="1800"/>
            </a:xfrm>
            <a:prstGeom prst="rect">
              <a:avLst/>
            </a:prstGeom>
            <a:noFill/>
            <a:ln w="9525">
              <a:noFill/>
              <a:miter lim="800000"/>
              <a:headEnd/>
              <a:tailEnd/>
            </a:ln>
            <a:effectLst/>
          </p:spPr>
        </p:pic>
        <p:sp>
          <p:nvSpPr>
            <p:cNvPr id="73734" name="Text Box 6"/>
            <p:cNvSpPr txBox="1">
              <a:spLocks noChangeArrowheads="1"/>
            </p:cNvSpPr>
            <p:nvPr/>
          </p:nvSpPr>
          <p:spPr bwMode="auto">
            <a:xfrm>
              <a:off x="3648" y="3216"/>
              <a:ext cx="1762" cy="233"/>
            </a:xfrm>
            <a:prstGeom prst="rect">
              <a:avLst/>
            </a:prstGeom>
            <a:solidFill>
              <a:schemeClr val="bg1"/>
            </a:solidFill>
            <a:ln w="9525">
              <a:noFill/>
              <a:miter lim="800000"/>
              <a:headEnd/>
              <a:tailEnd/>
            </a:ln>
            <a:effectLst/>
          </p:spPr>
          <p:txBody>
            <a:bodyPr>
              <a:spAutoFit/>
            </a:bodyPr>
            <a:lstStyle/>
            <a:p>
              <a:pPr algn="ctr" eaLnBrk="0" hangingPunct="0">
                <a:spcBef>
                  <a:spcPct val="50000"/>
                </a:spcBef>
                <a:buFontTx/>
                <a:buNone/>
              </a:pPr>
              <a:r>
                <a:rPr lang="en-US" sz="1800" b="1">
                  <a:solidFill>
                    <a:srgbClr val="000000"/>
                  </a:solidFill>
                  <a:effectLst/>
                  <a:latin typeface="Verdana" pitchFamily="34" charset="0"/>
                </a:rPr>
                <a:t>Insert Graphics</a:t>
              </a:r>
            </a:p>
          </p:txBody>
        </p:sp>
      </p:grpSp>
      <p:pic>
        <p:nvPicPr>
          <p:cNvPr id="73735" name="Picture 7" descr="SAM"/>
          <p:cNvPicPr>
            <a:picLocks noChangeAspect="1" noChangeArrowheads="1"/>
          </p:cNvPicPr>
          <p:nvPr/>
        </p:nvPicPr>
        <p:blipFill>
          <a:blip r:embed="rId4"/>
          <a:srcRect/>
          <a:stretch>
            <a:fillRect/>
          </a:stretch>
        </p:blipFill>
        <p:spPr bwMode="auto">
          <a:xfrm>
            <a:off x="7010400" y="3352800"/>
            <a:ext cx="1504950" cy="1809750"/>
          </a:xfrm>
          <a:prstGeom prst="rect">
            <a:avLst/>
          </a:prstGeom>
          <a:noFill/>
        </p:spPr>
      </p:pic>
      <p:sp>
        <p:nvSpPr>
          <p:cNvPr id="73736" name="Text Box 8"/>
          <p:cNvSpPr txBox="1">
            <a:spLocks noChangeArrowheads="1"/>
          </p:cNvSpPr>
          <p:nvPr/>
        </p:nvSpPr>
        <p:spPr bwMode="auto">
          <a:xfrm>
            <a:off x="5638800" y="3657600"/>
            <a:ext cx="1066800" cy="1368425"/>
          </a:xfrm>
          <a:prstGeom prst="rect">
            <a:avLst/>
          </a:prstGeom>
          <a:noFill/>
          <a:ln w="9525">
            <a:noFill/>
            <a:miter lim="800000"/>
            <a:headEnd/>
            <a:tailEnd/>
          </a:ln>
          <a:effectLst/>
        </p:spPr>
        <p:txBody>
          <a:bodyPr>
            <a:spAutoFit/>
          </a:bodyPr>
          <a:lstStyle/>
          <a:p>
            <a:pPr algn="ctr" eaLnBrk="0" hangingPunct="0">
              <a:spcBef>
                <a:spcPct val="0"/>
              </a:spcBef>
              <a:buFontTx/>
              <a:buNone/>
            </a:pPr>
            <a:r>
              <a:rPr lang="en-US" sz="1800" b="1">
                <a:solidFill>
                  <a:srgbClr val="000000"/>
                </a:solidFill>
                <a:effectLst/>
                <a:latin typeface="Comic Sans MS" pitchFamily="66" charset="0"/>
              </a:rPr>
              <a:t>Sammy the WonderDog</a:t>
            </a:r>
          </a:p>
        </p:txBody>
      </p:sp>
      <p:grpSp>
        <p:nvGrpSpPr>
          <p:cNvPr id="3" name="Group 9"/>
          <p:cNvGrpSpPr>
            <a:grpSpLocks/>
          </p:cNvGrpSpPr>
          <p:nvPr/>
        </p:nvGrpSpPr>
        <p:grpSpPr bwMode="auto">
          <a:xfrm>
            <a:off x="5257800" y="2743200"/>
            <a:ext cx="3733800" cy="2828925"/>
            <a:chOff x="240" y="1200"/>
            <a:chExt cx="3744" cy="2784"/>
          </a:xfrm>
        </p:grpSpPr>
        <p:pic>
          <p:nvPicPr>
            <p:cNvPr id="73738" name="Picture 10"/>
            <p:cNvPicPr>
              <a:picLocks noChangeAspect="1" noChangeArrowheads="1"/>
            </p:cNvPicPr>
            <p:nvPr/>
          </p:nvPicPr>
          <p:blipFill>
            <a:blip r:embed="rId5"/>
            <a:srcRect r="3703" b="4527"/>
            <a:stretch>
              <a:fillRect/>
            </a:stretch>
          </p:blipFill>
          <p:spPr bwMode="auto">
            <a:xfrm>
              <a:off x="240" y="1200"/>
              <a:ext cx="3744" cy="2784"/>
            </a:xfrm>
            <a:prstGeom prst="rect">
              <a:avLst/>
            </a:prstGeom>
            <a:noFill/>
            <a:ln w="9525">
              <a:noFill/>
              <a:miter lim="800000"/>
              <a:headEnd/>
              <a:tailEnd/>
            </a:ln>
            <a:effectLst/>
          </p:spPr>
        </p:pic>
        <p:sp>
          <p:nvSpPr>
            <p:cNvPr id="73739" name="Text Box 11"/>
            <p:cNvSpPr txBox="1">
              <a:spLocks noChangeArrowheads="1"/>
            </p:cNvSpPr>
            <p:nvPr/>
          </p:nvSpPr>
          <p:spPr bwMode="auto">
            <a:xfrm>
              <a:off x="1345" y="3073"/>
              <a:ext cx="1487" cy="638"/>
            </a:xfrm>
            <a:prstGeom prst="rect">
              <a:avLst/>
            </a:prstGeom>
            <a:noFill/>
            <a:ln w="9525">
              <a:noFill/>
              <a:miter lim="800000"/>
              <a:headEnd/>
              <a:tailEnd/>
            </a:ln>
            <a:effectLst/>
          </p:spPr>
          <p:txBody>
            <a:bodyPr>
              <a:spAutoFit/>
            </a:bodyPr>
            <a:lstStyle/>
            <a:p>
              <a:pPr algn="ctr" eaLnBrk="0" hangingPunct="0">
                <a:spcBef>
                  <a:spcPct val="0"/>
                </a:spcBef>
                <a:buFontTx/>
                <a:buNone/>
              </a:pPr>
              <a:r>
                <a:rPr lang="en-US" sz="1800" b="1">
                  <a:solidFill>
                    <a:srgbClr val="000000"/>
                  </a:solidFill>
                  <a:effectLst/>
                  <a:latin typeface="Verdana" pitchFamily="34" charset="0"/>
                </a:rPr>
                <a:t>Create Tables</a:t>
              </a:r>
              <a:endParaRPr lang="en-US" sz="1800">
                <a:solidFill>
                  <a:schemeClr val="tx1"/>
                </a:solidFill>
                <a:effectLst/>
                <a:latin typeface="Verdana" pitchFamily="34" charset="0"/>
              </a:endParaRPr>
            </a:p>
          </p:txBody>
        </p:sp>
      </p:grpSp>
      <p:grpSp>
        <p:nvGrpSpPr>
          <p:cNvPr id="4" name="Group 12"/>
          <p:cNvGrpSpPr>
            <a:grpSpLocks/>
          </p:cNvGrpSpPr>
          <p:nvPr/>
        </p:nvGrpSpPr>
        <p:grpSpPr bwMode="auto">
          <a:xfrm>
            <a:off x="5181600" y="2743200"/>
            <a:ext cx="3810000" cy="2895600"/>
            <a:chOff x="3264" y="1728"/>
            <a:chExt cx="2400" cy="1824"/>
          </a:xfrm>
        </p:grpSpPr>
        <p:pic>
          <p:nvPicPr>
            <p:cNvPr id="73741" name="Picture 13"/>
            <p:cNvPicPr>
              <a:picLocks noChangeAspect="1" noChangeArrowheads="1"/>
            </p:cNvPicPr>
            <p:nvPr/>
          </p:nvPicPr>
          <p:blipFill>
            <a:blip r:embed="rId6"/>
            <a:srcRect r="3448" b="5746"/>
            <a:stretch>
              <a:fillRect/>
            </a:stretch>
          </p:blipFill>
          <p:spPr bwMode="auto">
            <a:xfrm>
              <a:off x="3264" y="1728"/>
              <a:ext cx="2400" cy="1824"/>
            </a:xfrm>
            <a:prstGeom prst="rect">
              <a:avLst/>
            </a:prstGeom>
            <a:noFill/>
            <a:ln w="9525">
              <a:noFill/>
              <a:miter lim="800000"/>
              <a:headEnd/>
              <a:tailEnd/>
            </a:ln>
            <a:effectLst/>
          </p:spPr>
        </p:pic>
        <p:sp>
          <p:nvSpPr>
            <p:cNvPr id="73742" name="Text Box 14"/>
            <p:cNvSpPr txBox="1">
              <a:spLocks noChangeArrowheads="1"/>
            </p:cNvSpPr>
            <p:nvPr/>
          </p:nvSpPr>
          <p:spPr bwMode="auto">
            <a:xfrm>
              <a:off x="3696" y="3024"/>
              <a:ext cx="1611" cy="408"/>
            </a:xfrm>
            <a:prstGeom prst="rect">
              <a:avLst/>
            </a:prstGeom>
            <a:noFill/>
            <a:ln w="9525">
              <a:noFill/>
              <a:miter lim="800000"/>
              <a:headEnd/>
              <a:tailEnd/>
            </a:ln>
            <a:effectLst/>
          </p:spPr>
          <p:txBody>
            <a:bodyPr>
              <a:spAutoFit/>
            </a:bodyPr>
            <a:lstStyle/>
            <a:p>
              <a:pPr algn="ctr" eaLnBrk="0" hangingPunct="0">
                <a:spcBef>
                  <a:spcPct val="0"/>
                </a:spcBef>
                <a:buFontTx/>
                <a:buNone/>
              </a:pPr>
              <a:r>
                <a:rPr lang="en-US" sz="1800" b="1">
                  <a:solidFill>
                    <a:srgbClr val="000000"/>
                  </a:solidFill>
                  <a:effectLst/>
                  <a:latin typeface="Verdana" pitchFamily="34" charset="0"/>
                </a:rPr>
                <a:t>Insert Excel Spreadsheets</a:t>
              </a:r>
              <a:endParaRPr lang="en-US" sz="1800">
                <a:solidFill>
                  <a:schemeClr val="tx1"/>
                </a:solidFill>
                <a:effectLst/>
                <a:latin typeface="Verdana" pitchFamily="34" charset="0"/>
              </a:endParaRPr>
            </a:p>
          </p:txBody>
        </p:sp>
      </p:grpSp>
      <p:grpSp>
        <p:nvGrpSpPr>
          <p:cNvPr id="5" name="Group 15"/>
          <p:cNvGrpSpPr>
            <a:grpSpLocks/>
          </p:cNvGrpSpPr>
          <p:nvPr/>
        </p:nvGrpSpPr>
        <p:grpSpPr bwMode="auto">
          <a:xfrm>
            <a:off x="5181600" y="2743200"/>
            <a:ext cx="3810000" cy="3005138"/>
            <a:chOff x="3264" y="1728"/>
            <a:chExt cx="2400" cy="1893"/>
          </a:xfrm>
        </p:grpSpPr>
        <p:pic>
          <p:nvPicPr>
            <p:cNvPr id="73744" name="Picture 16"/>
            <p:cNvPicPr>
              <a:picLocks noChangeAspect="1" noChangeArrowheads="1"/>
            </p:cNvPicPr>
            <p:nvPr/>
          </p:nvPicPr>
          <p:blipFill>
            <a:blip r:embed="rId7"/>
            <a:srcRect r="2803" b="6230"/>
            <a:stretch>
              <a:fillRect/>
            </a:stretch>
          </p:blipFill>
          <p:spPr bwMode="auto">
            <a:xfrm>
              <a:off x="3264" y="1728"/>
              <a:ext cx="2400" cy="1893"/>
            </a:xfrm>
            <a:prstGeom prst="rect">
              <a:avLst/>
            </a:prstGeom>
            <a:noFill/>
            <a:ln w="9525">
              <a:noFill/>
              <a:miter lim="800000"/>
              <a:headEnd/>
              <a:tailEnd/>
            </a:ln>
            <a:effectLst/>
          </p:spPr>
        </p:pic>
        <p:sp>
          <p:nvSpPr>
            <p:cNvPr id="73745" name="Text Box 17"/>
            <p:cNvSpPr txBox="1">
              <a:spLocks noChangeArrowheads="1"/>
            </p:cNvSpPr>
            <p:nvPr/>
          </p:nvSpPr>
          <p:spPr bwMode="auto">
            <a:xfrm>
              <a:off x="3600" y="3072"/>
              <a:ext cx="986" cy="408"/>
            </a:xfrm>
            <a:prstGeom prst="rect">
              <a:avLst/>
            </a:prstGeom>
            <a:solidFill>
              <a:schemeClr val="bg1"/>
            </a:solidFill>
            <a:ln w="9525">
              <a:noFill/>
              <a:miter lim="800000"/>
              <a:headEnd/>
              <a:tailEnd/>
            </a:ln>
            <a:effectLst/>
          </p:spPr>
          <p:txBody>
            <a:bodyPr>
              <a:spAutoFit/>
            </a:bodyPr>
            <a:lstStyle/>
            <a:p>
              <a:pPr eaLnBrk="0" hangingPunct="0">
                <a:spcBef>
                  <a:spcPct val="50000"/>
                </a:spcBef>
                <a:buFontTx/>
                <a:buNone/>
              </a:pPr>
              <a:r>
                <a:rPr lang="en-US" sz="1800" b="1">
                  <a:solidFill>
                    <a:srgbClr val="000000"/>
                  </a:solidFill>
                  <a:effectLst/>
                  <a:latin typeface="Verdana" pitchFamily="34" charset="0"/>
                </a:rPr>
                <a:t>Use Templates</a:t>
              </a:r>
            </a:p>
          </p:txBody>
        </p:sp>
      </p:grpSp>
      <p:pic>
        <p:nvPicPr>
          <p:cNvPr id="73746" name="Picture 18"/>
          <p:cNvPicPr>
            <a:picLocks noChangeAspect="1" noChangeArrowheads="1"/>
          </p:cNvPicPr>
          <p:nvPr/>
        </p:nvPicPr>
        <p:blipFill>
          <a:blip r:embed="rId3"/>
          <a:srcRect r="4672" b="5296"/>
          <a:stretch>
            <a:fillRect/>
          </a:stretch>
        </p:blipFill>
        <p:spPr bwMode="auto">
          <a:xfrm>
            <a:off x="4648200" y="2322513"/>
            <a:ext cx="4343400" cy="3429000"/>
          </a:xfrm>
          <a:prstGeom prst="rect">
            <a:avLst/>
          </a:prstGeom>
          <a:noFill/>
          <a:ln w="9525">
            <a:noFill/>
            <a:miter lim="800000"/>
            <a:headEnd/>
            <a:tailEnd/>
          </a:ln>
          <a:effectLst/>
        </p:spPr>
      </p:pic>
      <p:sp>
        <p:nvSpPr>
          <p:cNvPr id="73747" name="Rectangle 19"/>
          <p:cNvSpPr>
            <a:spLocks noChangeArrowheads="1"/>
          </p:cNvSpPr>
          <p:nvPr/>
        </p:nvSpPr>
        <p:spPr bwMode="auto">
          <a:xfrm>
            <a:off x="6096000" y="3505200"/>
            <a:ext cx="2312988" cy="1905000"/>
          </a:xfrm>
          <a:prstGeom prst="rect">
            <a:avLst/>
          </a:prstGeom>
          <a:solidFill>
            <a:schemeClr val="bg1"/>
          </a:solidFill>
          <a:ln w="9525">
            <a:noFill/>
            <a:miter lim="800000"/>
            <a:headEnd/>
            <a:tailEnd/>
          </a:ln>
          <a:effectLst/>
        </p:spPr>
        <p:txBody>
          <a:bodyPr anchor="ctr"/>
          <a:lstStyle/>
          <a:p>
            <a:pPr algn="ctr">
              <a:spcBef>
                <a:spcPct val="0"/>
              </a:spcBef>
              <a:buFontTx/>
              <a:buNone/>
            </a:pPr>
            <a:r>
              <a:rPr lang="en-US" sz="1800" b="1">
                <a:solidFill>
                  <a:schemeClr val="tx1"/>
                </a:solidFill>
                <a:effectLst/>
                <a:latin typeface="Verdana" pitchFamily="34" charset="0"/>
              </a:rPr>
              <a:t>Word Processor Features</a:t>
            </a:r>
          </a:p>
          <a:p>
            <a:pPr algn="ctr">
              <a:spcBef>
                <a:spcPct val="0"/>
              </a:spcBef>
              <a:buFontTx/>
              <a:buNone/>
            </a:pPr>
            <a:endParaRPr lang="en-US" sz="1800">
              <a:solidFill>
                <a:schemeClr val="tx1"/>
              </a:solidFill>
              <a:effectLst/>
              <a:latin typeface="Verdana" pitchFamily="34" charset="0"/>
            </a:endParaRPr>
          </a:p>
          <a:p>
            <a:pPr algn="ctr">
              <a:spcBef>
                <a:spcPct val="0"/>
              </a:spcBef>
              <a:buFontTx/>
              <a:buNone/>
            </a:pPr>
            <a:endParaRPr lang="en-US" sz="1800">
              <a:solidFill>
                <a:schemeClr val="tx1"/>
              </a:solidFill>
              <a:effectLst/>
              <a:latin typeface="Verdana" pitchFamily="34" charset="0"/>
            </a:endParaRPr>
          </a:p>
          <a:p>
            <a:pPr algn="ctr">
              <a:spcBef>
                <a:spcPct val="0"/>
              </a:spcBef>
              <a:buFontTx/>
              <a:buNone/>
            </a:pPr>
            <a:r>
              <a:rPr lang="en-US" sz="1800">
                <a:solidFill>
                  <a:schemeClr val="tx1"/>
                </a:solidFill>
                <a:effectLst/>
                <a:latin typeface="Verdana" pitchFamily="34" charset="0"/>
              </a:rPr>
              <a:t>Click to 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73747">
                                            <p:txEl>
                                              <p:pRg st="0" end="0"/>
                                            </p:txEl>
                                          </p:spTgt>
                                        </p:tgtEl>
                                        <p:attrNameLst>
                                          <p:attrName>style.visibility</p:attrName>
                                        </p:attrNameLst>
                                      </p:cBhvr>
                                      <p:to>
                                        <p:strVal val="visible"/>
                                      </p:to>
                                    </p:set>
                                    <p:anim calcmode="discrete" valueType="clr">
                                      <p:cBhvr override="childStyle">
                                        <p:cTn id="7" dur="500"/>
                                        <p:tgtEl>
                                          <p:spTgt spid="73747">
                                            <p:txEl>
                                              <p:pRg st="0" end="0"/>
                                            </p:txEl>
                                          </p:spTgt>
                                        </p:tgtEl>
                                        <p:attrNameLst>
                                          <p:attrName>style.color</p:attrName>
                                        </p:attrNameLst>
                                      </p:cBhvr>
                                      <p:tavLst>
                                        <p:tav tm="0">
                                          <p:val>
                                            <p:clrVal>
                                              <a:srgbClr val="3333FF"/>
                                            </p:clrVal>
                                          </p:val>
                                        </p:tav>
                                        <p:tav tm="50000">
                                          <p:val>
                                            <p:clrVal>
                                              <a:srgbClr val="E11143"/>
                                            </p:clrVal>
                                          </p:val>
                                        </p:tav>
                                      </p:tavLst>
                                    </p:anim>
                                    <p:anim calcmode="discrete" valueType="clr">
                                      <p:cBhvr>
                                        <p:cTn id="8" dur="500"/>
                                        <p:tgtEl>
                                          <p:spTgt spid="73747">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73747">
                                            <p:txEl>
                                              <p:pRg st="0" end="0"/>
                                            </p:txEl>
                                          </p:spTgt>
                                        </p:tgtEl>
                                        <p:attrNameLst>
                                          <p:attrName>fill.type</p:attrName>
                                        </p:attrNameLst>
                                      </p:cBhvr>
                                      <p:to>
                                        <p:strVal val="solid"/>
                                      </p:to>
                                    </p:set>
                                  </p:childTnLst>
                                </p:cTn>
                              </p:par>
                            </p:childTnLst>
                          </p:cTn>
                        </p:par>
                        <p:par>
                          <p:cTn id="10" fill="hold">
                            <p:stCondLst>
                              <p:cond delay="55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73747">
                                            <p:txEl>
                                              <p:pRg st="3" end="3"/>
                                            </p:txEl>
                                          </p:spTgt>
                                        </p:tgtEl>
                                        <p:attrNameLst>
                                          <p:attrName>style.visibility</p:attrName>
                                        </p:attrNameLst>
                                      </p:cBhvr>
                                      <p:to>
                                        <p:strVal val="visible"/>
                                      </p:to>
                                    </p:set>
                                    <p:anim calcmode="discrete" valueType="clr">
                                      <p:cBhvr override="childStyle">
                                        <p:cTn id="13" dur="500"/>
                                        <p:tgtEl>
                                          <p:spTgt spid="73747">
                                            <p:txEl>
                                              <p:pRg st="3" end="3"/>
                                            </p:txEl>
                                          </p:spTgt>
                                        </p:tgtEl>
                                        <p:attrNameLst>
                                          <p:attrName>style.color</p:attrName>
                                        </p:attrNameLst>
                                      </p:cBhvr>
                                      <p:tavLst>
                                        <p:tav tm="0">
                                          <p:val>
                                            <p:clrVal>
                                              <a:srgbClr val="3333FF"/>
                                            </p:clrVal>
                                          </p:val>
                                        </p:tav>
                                        <p:tav tm="50000">
                                          <p:val>
                                            <p:clrVal>
                                              <a:srgbClr val="E11143"/>
                                            </p:clrVal>
                                          </p:val>
                                        </p:tav>
                                      </p:tavLst>
                                    </p:anim>
                                    <p:anim calcmode="discrete" valueType="clr">
                                      <p:cBhvr>
                                        <p:cTn id="14" dur="500"/>
                                        <p:tgtEl>
                                          <p:spTgt spid="73747">
                                            <p:txEl>
                                              <p:pRg st="3" end="3"/>
                                            </p:txEl>
                                          </p:spTgt>
                                        </p:tgtEl>
                                        <p:attrNameLst>
                                          <p:attrName>fillcolor</p:attrName>
                                        </p:attrNameLst>
                                      </p:cBhvr>
                                      <p:tavLst>
                                        <p:tav tm="0">
                                          <p:val>
                                            <p:clrVal>
                                              <a:schemeClr val="accent2"/>
                                            </p:clrVal>
                                          </p:val>
                                        </p:tav>
                                        <p:tav tm="50000">
                                          <p:val>
                                            <p:clrVal>
                                              <a:schemeClr val="hlink"/>
                                            </p:clrVal>
                                          </p:val>
                                        </p:tav>
                                      </p:tavLst>
                                    </p:anim>
                                    <p:set>
                                      <p:cBhvr>
                                        <p:cTn id="15" dur="500"/>
                                        <p:tgtEl>
                                          <p:spTgt spid="73747">
                                            <p:txEl>
                                              <p:pRg st="3" end="3"/>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iterate type="lt">
                                    <p:tmAbs val="0"/>
                                  </p:iterate>
                                  <p:childTnLst>
                                    <p:set>
                                      <p:cBhvr>
                                        <p:cTn id="19" dur="1" fill="hold">
                                          <p:stCondLst>
                                            <p:cond delay="0"/>
                                          </p:stCondLst>
                                        </p:cTn>
                                        <p:tgtEl>
                                          <p:spTgt spid="73747">
                                            <p:txEl>
                                              <p:pRg st="0" end="0"/>
                                            </p:txEl>
                                          </p:spTgt>
                                        </p:tgtEl>
                                        <p:attrNameLst>
                                          <p:attrName>style.visibility</p:attrName>
                                        </p:attrNameLst>
                                      </p:cBhvr>
                                      <p:to>
                                        <p:strVal val="hidden"/>
                                      </p:to>
                                    </p:set>
                                  </p:childTnLst>
                                </p:cTn>
                              </p:par>
                              <p:par>
                                <p:cTn id="20" presetID="1" presetClass="exit" presetSubtype="0" fill="hold" grpId="0" nodeType="withEffect">
                                  <p:stCondLst>
                                    <p:cond delay="0"/>
                                  </p:stCondLst>
                                  <p:iterate type="lt">
                                    <p:tmAbs val="0"/>
                                  </p:iterate>
                                  <p:childTnLst>
                                    <p:set>
                                      <p:cBhvr>
                                        <p:cTn id="21" dur="1" fill="hold">
                                          <p:stCondLst>
                                            <p:cond delay="0"/>
                                          </p:stCondLst>
                                        </p:cTn>
                                        <p:tgtEl>
                                          <p:spTgt spid="73747">
                                            <p:txEl>
                                              <p:pRg st="3" end="3"/>
                                            </p:txEl>
                                          </p:spTgt>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73747">
                                            <p:bg/>
                                          </p:spTgt>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7374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4"/>
                                        </p:tgtEl>
                                        <p:attrNameLst>
                                          <p:attrName>style.visibility</p:attrName>
                                        </p:attrNameLst>
                                      </p:cBhvr>
                                      <p:to>
                                        <p:strVal val="hidden"/>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childTnLst>
                                </p:cTn>
                              </p:par>
                              <p:par>
                                <p:cTn id="50" presetID="27" presetClass="entr" presetSubtype="0" fill="hold" nodeType="withEffect">
                                  <p:stCondLst>
                                    <p:cond delay="0"/>
                                  </p:stCondLst>
                                  <p:iterate type="lt">
                                    <p:tmPct val="74000"/>
                                  </p:iterate>
                                  <p:childTnLst>
                                    <p:set>
                                      <p:cBhvr>
                                        <p:cTn id="51" dur="1" fill="hold">
                                          <p:stCondLst>
                                            <p:cond delay="0"/>
                                          </p:stCondLst>
                                        </p:cTn>
                                        <p:tgtEl>
                                          <p:spTgt spid="73736">
                                            <p:txEl>
                                              <p:pRg st="0" end="0"/>
                                            </p:txEl>
                                          </p:spTgt>
                                        </p:tgtEl>
                                        <p:attrNameLst>
                                          <p:attrName>style.visibility</p:attrName>
                                        </p:attrNameLst>
                                      </p:cBhvr>
                                      <p:to>
                                        <p:strVal val="visible"/>
                                      </p:to>
                                    </p:set>
                                    <p:anim calcmode="discrete" valueType="clr">
                                      <p:cBhvr override="childStyle">
                                        <p:cTn id="52" dur="500"/>
                                        <p:tgtEl>
                                          <p:spTgt spid="73736">
                                            <p:txEl>
                                              <p:pRg st="0" end="0"/>
                                            </p:txEl>
                                          </p:spTgt>
                                        </p:tgtEl>
                                        <p:attrNameLst>
                                          <p:attrName>style.color</p:attrName>
                                        </p:attrNameLst>
                                      </p:cBhvr>
                                      <p:tavLst>
                                        <p:tav tm="0">
                                          <p:val>
                                            <p:clrVal>
                                              <a:schemeClr val="tx1"/>
                                            </p:clrVal>
                                          </p:val>
                                        </p:tav>
                                        <p:tav tm="50000">
                                          <p:val>
                                            <p:clrVal>
                                              <a:schemeClr val="tx1"/>
                                            </p:clrVal>
                                          </p:val>
                                        </p:tav>
                                      </p:tavLst>
                                    </p:anim>
                                    <p:anim calcmode="discrete" valueType="clr">
                                      <p:cBhvr>
                                        <p:cTn id="53" dur="500"/>
                                        <p:tgtEl>
                                          <p:spTgt spid="73736">
                                            <p:txEl>
                                              <p:pRg st="0" end="0"/>
                                            </p:txEl>
                                          </p:spTgt>
                                        </p:tgtEl>
                                        <p:attrNameLst>
                                          <p:attrName>fillcolor</p:attrName>
                                        </p:attrNameLst>
                                      </p:cBhvr>
                                      <p:tavLst>
                                        <p:tav tm="0">
                                          <p:val>
                                            <p:clrVal>
                                              <a:schemeClr val="accent2"/>
                                            </p:clrVal>
                                          </p:val>
                                        </p:tav>
                                        <p:tav tm="50000">
                                          <p:val>
                                            <p:clrVal>
                                              <a:schemeClr val="hlink"/>
                                            </p:clrVal>
                                          </p:val>
                                        </p:tav>
                                      </p:tavLst>
                                    </p:anim>
                                    <p:set>
                                      <p:cBhvr>
                                        <p:cTn id="54" dur="500"/>
                                        <p:tgtEl>
                                          <p:spTgt spid="73736">
                                            <p:txEl>
                                              <p:pRg st="0" end="0"/>
                                            </p:txEl>
                                          </p:spTgt>
                                        </p:tgtEl>
                                        <p:attrNameLst>
                                          <p:attrName>fill.type</p:attrName>
                                        </p:attrNameLst>
                                      </p:cBhvr>
                                      <p:to>
                                        <p:strVal val="solid"/>
                                      </p:to>
                                    </p:set>
                                  </p:childTnLst>
                                </p:cTn>
                              </p:par>
                              <p:par>
                                <p:cTn id="55" presetID="9" presetClass="entr" presetSubtype="0" fill="hold" nodeType="withEffect">
                                  <p:stCondLst>
                                    <p:cond delay="0"/>
                                  </p:stCondLst>
                                  <p:childTnLst>
                                    <p:set>
                                      <p:cBhvr>
                                        <p:cTn id="56" dur="1" fill="hold">
                                          <p:stCondLst>
                                            <p:cond delay="0"/>
                                          </p:stCondLst>
                                        </p:cTn>
                                        <p:tgtEl>
                                          <p:spTgt spid="73735"/>
                                        </p:tgtEl>
                                        <p:attrNameLst>
                                          <p:attrName>style.visibility</p:attrName>
                                        </p:attrNameLst>
                                      </p:cBhvr>
                                      <p:to>
                                        <p:strVal val="visible"/>
                                      </p:to>
                                    </p:set>
                                    <p:animEffect transition="in" filter="dissolve">
                                      <p:cBhvr>
                                        <p:cTn id="57" dur="1000"/>
                                        <p:tgtEl>
                                          <p:spTgt spid="7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7" grpId="0" build="allAtOnce"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ate Placeholder 3"/>
          <p:cNvSpPr>
            <a:spLocks noGrp="1"/>
          </p:cNvSpPr>
          <p:nvPr>
            <p:ph type="dt" sz="half" idx="10"/>
          </p:nvPr>
        </p:nvSpPr>
        <p:spPr/>
        <p:txBody>
          <a:bodyPr/>
          <a:lstStyle/>
          <a:p>
            <a:r>
              <a:rPr lang="en-US"/>
              <a:t>© 2007 Prentice-Hall, Inc.</a:t>
            </a:r>
          </a:p>
          <a:p>
            <a:endParaRPr lang="en-US"/>
          </a:p>
        </p:txBody>
      </p:sp>
      <p:sp>
        <p:nvSpPr>
          <p:cNvPr id="33" name="Slide Number Placeholder 5"/>
          <p:cNvSpPr>
            <a:spLocks noGrp="1"/>
          </p:cNvSpPr>
          <p:nvPr>
            <p:ph type="sldNum" sz="quarter" idx="12"/>
          </p:nvPr>
        </p:nvSpPr>
        <p:spPr/>
        <p:txBody>
          <a:bodyPr/>
          <a:lstStyle/>
          <a:p>
            <a:fld id="{BF9A98E8-75D3-45B4-92AC-4D82DFC0A4F4}" type="slidenum">
              <a:rPr lang="en-US"/>
              <a:pPr/>
              <a:t>49</a:t>
            </a:fld>
            <a:endParaRPr lang="en-US"/>
          </a:p>
        </p:txBody>
      </p:sp>
      <p:grpSp>
        <p:nvGrpSpPr>
          <p:cNvPr id="2" name="Group 2"/>
          <p:cNvGrpSpPr>
            <a:grpSpLocks/>
          </p:cNvGrpSpPr>
          <p:nvPr/>
        </p:nvGrpSpPr>
        <p:grpSpPr bwMode="auto">
          <a:xfrm>
            <a:off x="4876800" y="2133600"/>
            <a:ext cx="4114800" cy="3440113"/>
            <a:chOff x="3072" y="1344"/>
            <a:chExt cx="2592" cy="2167"/>
          </a:xfrm>
        </p:grpSpPr>
        <p:pic>
          <p:nvPicPr>
            <p:cNvPr id="75779" name="Picture 3"/>
            <p:cNvPicPr>
              <a:picLocks noChangeAspect="1" noChangeArrowheads="1"/>
            </p:cNvPicPr>
            <p:nvPr/>
          </p:nvPicPr>
          <p:blipFill>
            <a:blip r:embed="rId3"/>
            <a:srcRect l="7614" r="10156" b="8333"/>
            <a:stretch>
              <a:fillRect/>
            </a:stretch>
          </p:blipFill>
          <p:spPr bwMode="auto">
            <a:xfrm>
              <a:off x="3072" y="1344"/>
              <a:ext cx="2592" cy="2167"/>
            </a:xfrm>
            <a:prstGeom prst="rect">
              <a:avLst/>
            </a:prstGeom>
            <a:noFill/>
            <a:ln w="9525">
              <a:noFill/>
              <a:miter lim="800000"/>
              <a:headEnd/>
              <a:tailEnd/>
            </a:ln>
            <a:effectLst/>
          </p:spPr>
        </p:pic>
        <p:sp>
          <p:nvSpPr>
            <p:cNvPr id="75780" name="Text Box 4"/>
            <p:cNvSpPr txBox="1">
              <a:spLocks noChangeArrowheads="1"/>
            </p:cNvSpPr>
            <p:nvPr/>
          </p:nvSpPr>
          <p:spPr bwMode="auto">
            <a:xfrm>
              <a:off x="3360" y="1920"/>
              <a:ext cx="816" cy="233"/>
            </a:xfrm>
            <a:prstGeom prst="rect">
              <a:avLst/>
            </a:prstGeom>
            <a:solidFill>
              <a:schemeClr val="bg1"/>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Charts </a:t>
              </a:r>
              <a:endParaRPr lang="en-US" sz="1800">
                <a:solidFill>
                  <a:schemeClr val="tx1"/>
                </a:solidFill>
                <a:effectLst/>
              </a:endParaRPr>
            </a:p>
          </p:txBody>
        </p:sp>
      </p:grpSp>
      <p:grpSp>
        <p:nvGrpSpPr>
          <p:cNvPr id="3" name="Group 5"/>
          <p:cNvGrpSpPr>
            <a:grpSpLocks/>
          </p:cNvGrpSpPr>
          <p:nvPr/>
        </p:nvGrpSpPr>
        <p:grpSpPr bwMode="auto">
          <a:xfrm>
            <a:off x="4953000" y="2133600"/>
            <a:ext cx="4038600" cy="3581400"/>
            <a:chOff x="3696" y="1152"/>
            <a:chExt cx="2544" cy="2256"/>
          </a:xfrm>
        </p:grpSpPr>
        <p:pic>
          <p:nvPicPr>
            <p:cNvPr id="75782" name="Picture 6"/>
            <p:cNvPicPr>
              <a:picLocks noChangeAspect="1" noChangeArrowheads="1"/>
            </p:cNvPicPr>
            <p:nvPr/>
          </p:nvPicPr>
          <p:blipFill>
            <a:blip r:embed="rId4"/>
            <a:srcRect r="28125" b="15027"/>
            <a:stretch>
              <a:fillRect/>
            </a:stretch>
          </p:blipFill>
          <p:spPr bwMode="auto">
            <a:xfrm>
              <a:off x="3696" y="1152"/>
              <a:ext cx="2544" cy="2256"/>
            </a:xfrm>
            <a:prstGeom prst="rect">
              <a:avLst/>
            </a:prstGeom>
            <a:noFill/>
            <a:ln w="9525">
              <a:noFill/>
              <a:miter lim="800000"/>
              <a:headEnd/>
              <a:tailEnd/>
            </a:ln>
            <a:effectLst/>
          </p:spPr>
        </p:pic>
        <p:sp>
          <p:nvSpPr>
            <p:cNvPr id="75783" name="Text Box 7"/>
            <p:cNvSpPr txBox="1">
              <a:spLocks noChangeArrowheads="1"/>
            </p:cNvSpPr>
            <p:nvPr/>
          </p:nvSpPr>
          <p:spPr bwMode="auto">
            <a:xfrm>
              <a:off x="3936" y="2640"/>
              <a:ext cx="912" cy="233"/>
            </a:xfrm>
            <a:prstGeom prst="rect">
              <a:avLst/>
            </a:prstGeom>
            <a:solidFill>
              <a:schemeClr val="bg1"/>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Formulas  </a:t>
              </a:r>
              <a:endParaRPr lang="en-US" sz="1800">
                <a:solidFill>
                  <a:schemeClr val="tx1"/>
                </a:solidFill>
                <a:effectLst/>
              </a:endParaRPr>
            </a:p>
          </p:txBody>
        </p:sp>
        <p:sp>
          <p:nvSpPr>
            <p:cNvPr id="75784" name="Text Box 8"/>
            <p:cNvSpPr txBox="1">
              <a:spLocks noChangeArrowheads="1"/>
            </p:cNvSpPr>
            <p:nvPr/>
          </p:nvSpPr>
          <p:spPr bwMode="auto">
            <a:xfrm>
              <a:off x="5136" y="2640"/>
              <a:ext cx="912" cy="233"/>
            </a:xfrm>
            <a:prstGeom prst="rect">
              <a:avLst/>
            </a:prstGeom>
            <a:solidFill>
              <a:schemeClr val="bg1"/>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Functions  </a:t>
              </a:r>
              <a:endParaRPr lang="en-US" sz="1800">
                <a:solidFill>
                  <a:schemeClr val="tx1"/>
                </a:solidFill>
                <a:effectLst/>
              </a:endParaRPr>
            </a:p>
          </p:txBody>
        </p:sp>
        <p:sp>
          <p:nvSpPr>
            <p:cNvPr id="75785" name="AutoShape 9"/>
            <p:cNvSpPr>
              <a:spLocks noChangeArrowheads="1"/>
            </p:cNvSpPr>
            <p:nvPr/>
          </p:nvSpPr>
          <p:spPr bwMode="auto">
            <a:xfrm>
              <a:off x="5712" y="2256"/>
              <a:ext cx="96" cy="384"/>
            </a:xfrm>
            <a:prstGeom prst="upArrow">
              <a:avLst>
                <a:gd name="adj1" fmla="val 50000"/>
                <a:gd name="adj2" fmla="val 100000"/>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75786" name="AutoShape 10"/>
            <p:cNvSpPr>
              <a:spLocks noChangeArrowheads="1"/>
            </p:cNvSpPr>
            <p:nvPr/>
          </p:nvSpPr>
          <p:spPr bwMode="auto">
            <a:xfrm>
              <a:off x="4368" y="2256"/>
              <a:ext cx="96" cy="384"/>
            </a:xfrm>
            <a:prstGeom prst="upArrow">
              <a:avLst>
                <a:gd name="adj1" fmla="val 50000"/>
                <a:gd name="adj2" fmla="val 100000"/>
              </a:avLst>
            </a:prstGeom>
            <a:solidFill>
              <a:schemeClr val="accent1"/>
            </a:solidFill>
            <a:ln w="9525">
              <a:solidFill>
                <a:schemeClr val="tx1"/>
              </a:solidFill>
              <a:miter lim="800000"/>
              <a:headEnd/>
              <a:tailEnd/>
            </a:ln>
            <a:effectLst/>
          </p:spPr>
          <p:txBody>
            <a:bodyPr vert="eaVert" wrap="none" anchor="ctr"/>
            <a:lstStyle/>
            <a:p>
              <a:endParaRPr lang="en-US"/>
            </a:p>
          </p:txBody>
        </p:sp>
      </p:grpSp>
      <p:sp>
        <p:nvSpPr>
          <p:cNvPr id="75787" name="Rectangle 11"/>
          <p:cNvSpPr>
            <a:spLocks noGrp="1" noChangeArrowheads="1"/>
          </p:cNvSpPr>
          <p:nvPr>
            <p:ph type="title"/>
          </p:nvPr>
        </p:nvSpPr>
        <p:spPr/>
        <p:txBody>
          <a:bodyPr/>
          <a:lstStyle/>
          <a:p>
            <a:r>
              <a:rPr lang="en-US"/>
              <a:t>Spreadsheet Software</a:t>
            </a:r>
          </a:p>
        </p:txBody>
      </p:sp>
      <p:sp>
        <p:nvSpPr>
          <p:cNvPr id="75788" name="Rectangle 12"/>
          <p:cNvSpPr>
            <a:spLocks noGrp="1" noChangeArrowheads="1"/>
          </p:cNvSpPr>
          <p:nvPr>
            <p:ph type="body" idx="1"/>
          </p:nvPr>
        </p:nvSpPr>
        <p:spPr>
          <a:xfrm>
            <a:off x="457200" y="1600200"/>
            <a:ext cx="4495800" cy="4525963"/>
          </a:xfrm>
        </p:spPr>
        <p:txBody>
          <a:bodyPr/>
          <a:lstStyle/>
          <a:p>
            <a:pPr>
              <a:lnSpc>
                <a:spcPct val="90000"/>
              </a:lnSpc>
            </a:pPr>
            <a:r>
              <a:rPr lang="en-US" sz="2800"/>
              <a:t>Used to perform calculations and numerical analyses</a:t>
            </a:r>
          </a:p>
          <a:p>
            <a:pPr>
              <a:lnSpc>
                <a:spcPct val="90000"/>
              </a:lnSpc>
            </a:pPr>
            <a:r>
              <a:rPr lang="en-US" sz="2800"/>
              <a:t>Features include</a:t>
            </a:r>
          </a:p>
          <a:p>
            <a:pPr lvl="1">
              <a:lnSpc>
                <a:spcPct val="90000"/>
              </a:lnSpc>
            </a:pPr>
            <a:r>
              <a:rPr lang="en-US" sz="2400"/>
              <a:t>Worksheets with cells</a:t>
            </a:r>
          </a:p>
          <a:p>
            <a:pPr lvl="1">
              <a:lnSpc>
                <a:spcPct val="90000"/>
              </a:lnSpc>
            </a:pPr>
            <a:r>
              <a:rPr lang="en-US" sz="2400"/>
              <a:t>Values, formulas, and functions</a:t>
            </a:r>
          </a:p>
          <a:p>
            <a:pPr lvl="1">
              <a:lnSpc>
                <a:spcPct val="90000"/>
              </a:lnSpc>
            </a:pPr>
            <a:r>
              <a:rPr lang="en-US" sz="2400"/>
              <a:t>Automatic recalculation</a:t>
            </a:r>
          </a:p>
          <a:p>
            <a:pPr>
              <a:lnSpc>
                <a:spcPct val="90000"/>
              </a:lnSpc>
            </a:pPr>
            <a:r>
              <a:rPr lang="en-US" sz="2800"/>
              <a:t>Examples</a:t>
            </a:r>
          </a:p>
          <a:p>
            <a:pPr lvl="1">
              <a:lnSpc>
                <a:spcPct val="90000"/>
              </a:lnSpc>
            </a:pPr>
            <a:r>
              <a:rPr lang="en-US" sz="2400"/>
              <a:t>Lotus 1-2-3</a:t>
            </a:r>
          </a:p>
          <a:p>
            <a:pPr lvl="1">
              <a:lnSpc>
                <a:spcPct val="90000"/>
              </a:lnSpc>
            </a:pPr>
            <a:r>
              <a:rPr lang="en-US" sz="2400"/>
              <a:t>Microsoft Excel</a:t>
            </a:r>
          </a:p>
          <a:p>
            <a:pPr>
              <a:lnSpc>
                <a:spcPct val="90000"/>
              </a:lnSpc>
            </a:pPr>
            <a:endParaRPr lang="en-US" sz="2800"/>
          </a:p>
        </p:txBody>
      </p:sp>
      <p:grpSp>
        <p:nvGrpSpPr>
          <p:cNvPr id="4" name="Group 13"/>
          <p:cNvGrpSpPr>
            <a:grpSpLocks/>
          </p:cNvGrpSpPr>
          <p:nvPr/>
        </p:nvGrpSpPr>
        <p:grpSpPr bwMode="auto">
          <a:xfrm>
            <a:off x="4953000" y="2133600"/>
            <a:ext cx="4038600" cy="3594100"/>
            <a:chOff x="2400" y="384"/>
            <a:chExt cx="2544" cy="2264"/>
          </a:xfrm>
        </p:grpSpPr>
        <p:pic>
          <p:nvPicPr>
            <p:cNvPr id="75790" name="Picture 14"/>
            <p:cNvPicPr>
              <a:picLocks noChangeAspect="1" noChangeArrowheads="1"/>
            </p:cNvPicPr>
            <p:nvPr/>
          </p:nvPicPr>
          <p:blipFill>
            <a:blip r:embed="rId5"/>
            <a:srcRect r="21875" b="7292"/>
            <a:stretch>
              <a:fillRect/>
            </a:stretch>
          </p:blipFill>
          <p:spPr bwMode="auto">
            <a:xfrm>
              <a:off x="2400" y="384"/>
              <a:ext cx="2544" cy="2264"/>
            </a:xfrm>
            <a:prstGeom prst="rect">
              <a:avLst/>
            </a:prstGeom>
            <a:noFill/>
            <a:ln w="9525">
              <a:noFill/>
              <a:miter lim="800000"/>
              <a:headEnd/>
              <a:tailEnd/>
            </a:ln>
            <a:effectLst/>
          </p:spPr>
        </p:pic>
        <p:sp>
          <p:nvSpPr>
            <p:cNvPr id="75791" name="Text Box 15"/>
            <p:cNvSpPr txBox="1">
              <a:spLocks noChangeArrowheads="1"/>
            </p:cNvSpPr>
            <p:nvPr/>
          </p:nvSpPr>
          <p:spPr bwMode="auto">
            <a:xfrm>
              <a:off x="2592" y="1728"/>
              <a:ext cx="672" cy="233"/>
            </a:xfrm>
            <a:prstGeom prst="rect">
              <a:avLst/>
            </a:prstGeom>
            <a:solidFill>
              <a:schemeClr val="bg1"/>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Labels  </a:t>
              </a:r>
              <a:endParaRPr lang="en-US" sz="1800">
                <a:solidFill>
                  <a:schemeClr val="tx1"/>
                </a:solidFill>
                <a:effectLst/>
              </a:endParaRPr>
            </a:p>
          </p:txBody>
        </p:sp>
        <p:sp>
          <p:nvSpPr>
            <p:cNvPr id="75792" name="Text Box 16"/>
            <p:cNvSpPr txBox="1">
              <a:spLocks noChangeArrowheads="1"/>
            </p:cNvSpPr>
            <p:nvPr/>
          </p:nvSpPr>
          <p:spPr bwMode="auto">
            <a:xfrm>
              <a:off x="3600" y="1728"/>
              <a:ext cx="672" cy="233"/>
            </a:xfrm>
            <a:prstGeom prst="rect">
              <a:avLst/>
            </a:prstGeom>
            <a:solidFill>
              <a:schemeClr val="bg1"/>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Values  </a:t>
              </a:r>
              <a:endParaRPr lang="en-US" sz="1800">
                <a:solidFill>
                  <a:schemeClr val="tx1"/>
                </a:solidFill>
                <a:effectLst/>
              </a:endParaRPr>
            </a:p>
          </p:txBody>
        </p:sp>
        <p:sp>
          <p:nvSpPr>
            <p:cNvPr id="75793" name="AutoShape 17"/>
            <p:cNvSpPr>
              <a:spLocks noChangeArrowheads="1"/>
            </p:cNvSpPr>
            <p:nvPr/>
          </p:nvSpPr>
          <p:spPr bwMode="auto">
            <a:xfrm>
              <a:off x="2688" y="1344"/>
              <a:ext cx="96" cy="384"/>
            </a:xfrm>
            <a:prstGeom prst="upArrow">
              <a:avLst>
                <a:gd name="adj1" fmla="val 50000"/>
                <a:gd name="adj2" fmla="val 100000"/>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75794" name="AutoShape 18"/>
            <p:cNvSpPr>
              <a:spLocks noChangeArrowheads="1"/>
            </p:cNvSpPr>
            <p:nvPr/>
          </p:nvSpPr>
          <p:spPr bwMode="auto">
            <a:xfrm rot="617538">
              <a:off x="3024" y="898"/>
              <a:ext cx="145" cy="816"/>
            </a:xfrm>
            <a:prstGeom prst="upArrow">
              <a:avLst>
                <a:gd name="adj1" fmla="val 36926"/>
                <a:gd name="adj2" fmla="val 219632"/>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75795" name="AutoShape 19"/>
            <p:cNvSpPr>
              <a:spLocks noChangeArrowheads="1"/>
            </p:cNvSpPr>
            <p:nvPr/>
          </p:nvSpPr>
          <p:spPr bwMode="auto">
            <a:xfrm rot="-1473206">
              <a:off x="3746" y="1161"/>
              <a:ext cx="144" cy="576"/>
            </a:xfrm>
            <a:prstGeom prst="upArrow">
              <a:avLst>
                <a:gd name="adj1" fmla="val 36926"/>
                <a:gd name="adj2" fmla="val 156111"/>
              </a:avLst>
            </a:prstGeom>
            <a:solidFill>
              <a:schemeClr val="accent1"/>
            </a:solidFill>
            <a:ln w="9525">
              <a:solidFill>
                <a:schemeClr val="tx1"/>
              </a:solidFill>
              <a:miter lim="800000"/>
              <a:headEnd/>
              <a:tailEnd/>
            </a:ln>
            <a:effectLst/>
          </p:spPr>
          <p:txBody>
            <a:bodyPr vert="eaVert" wrap="none" anchor="ctr"/>
            <a:lstStyle/>
            <a:p>
              <a:endParaRPr lang="en-US"/>
            </a:p>
          </p:txBody>
        </p:sp>
      </p:grpSp>
      <p:grpSp>
        <p:nvGrpSpPr>
          <p:cNvPr id="5" name="Group 20"/>
          <p:cNvGrpSpPr>
            <a:grpSpLocks/>
          </p:cNvGrpSpPr>
          <p:nvPr/>
        </p:nvGrpSpPr>
        <p:grpSpPr bwMode="auto">
          <a:xfrm>
            <a:off x="4953000" y="2133600"/>
            <a:ext cx="4038600" cy="3594100"/>
            <a:chOff x="3216" y="1440"/>
            <a:chExt cx="2544" cy="2264"/>
          </a:xfrm>
        </p:grpSpPr>
        <p:pic>
          <p:nvPicPr>
            <p:cNvPr id="75797" name="Picture 21"/>
            <p:cNvPicPr>
              <a:picLocks noChangeAspect="1" noChangeArrowheads="1"/>
            </p:cNvPicPr>
            <p:nvPr/>
          </p:nvPicPr>
          <p:blipFill>
            <a:blip r:embed="rId6"/>
            <a:srcRect r="21875" b="7292"/>
            <a:stretch>
              <a:fillRect/>
            </a:stretch>
          </p:blipFill>
          <p:spPr bwMode="auto">
            <a:xfrm>
              <a:off x="3216" y="1440"/>
              <a:ext cx="2544" cy="2264"/>
            </a:xfrm>
            <a:prstGeom prst="rect">
              <a:avLst/>
            </a:prstGeom>
            <a:noFill/>
            <a:ln w="9525">
              <a:noFill/>
              <a:miter lim="800000"/>
              <a:headEnd/>
              <a:tailEnd/>
            </a:ln>
            <a:effectLst/>
          </p:spPr>
        </p:pic>
        <p:sp>
          <p:nvSpPr>
            <p:cNvPr id="75798" name="Text Box 22"/>
            <p:cNvSpPr txBox="1">
              <a:spLocks noChangeArrowheads="1"/>
            </p:cNvSpPr>
            <p:nvPr/>
          </p:nvSpPr>
          <p:spPr bwMode="auto">
            <a:xfrm>
              <a:off x="3744" y="3168"/>
              <a:ext cx="816" cy="233"/>
            </a:xfrm>
            <a:prstGeom prst="rect">
              <a:avLst/>
            </a:prstGeom>
            <a:solidFill>
              <a:schemeClr val="bg1"/>
            </a:solidFill>
            <a:ln w="9525">
              <a:noFill/>
              <a:miter lim="800000"/>
              <a:headEnd/>
              <a:tailEnd/>
            </a:ln>
            <a:effectLst/>
          </p:spPr>
          <p:txBody>
            <a:bodyPr>
              <a:spAutoFit/>
            </a:bodyPr>
            <a:lstStyle/>
            <a:p>
              <a:pPr>
                <a:spcBef>
                  <a:spcPct val="50000"/>
                </a:spcBef>
                <a:buFontTx/>
                <a:buNone/>
              </a:pPr>
              <a:r>
                <a:rPr lang="en-US" sz="1800" b="1">
                  <a:solidFill>
                    <a:schemeClr val="tx1"/>
                  </a:solidFill>
                  <a:effectLst/>
                  <a:latin typeface="Verdana" pitchFamily="34" charset="0"/>
                </a:rPr>
                <a:t>Columns </a:t>
              </a:r>
            </a:p>
          </p:txBody>
        </p:sp>
        <p:sp>
          <p:nvSpPr>
            <p:cNvPr id="75799" name="Text Box 23"/>
            <p:cNvSpPr txBox="1">
              <a:spLocks noChangeArrowheads="1"/>
            </p:cNvSpPr>
            <p:nvPr/>
          </p:nvSpPr>
          <p:spPr bwMode="auto">
            <a:xfrm>
              <a:off x="5184" y="2112"/>
              <a:ext cx="576" cy="233"/>
            </a:xfrm>
            <a:prstGeom prst="rect">
              <a:avLst/>
            </a:prstGeom>
            <a:solidFill>
              <a:schemeClr val="bg1"/>
            </a:solidFill>
            <a:ln w="9525">
              <a:noFill/>
              <a:miter lim="800000"/>
              <a:headEnd/>
              <a:tailEnd/>
            </a:ln>
            <a:effectLst/>
          </p:spPr>
          <p:txBody>
            <a:bodyPr>
              <a:spAutoFit/>
            </a:bodyPr>
            <a:lstStyle/>
            <a:p>
              <a:pPr>
                <a:spcBef>
                  <a:spcPct val="50000"/>
                </a:spcBef>
                <a:buFontTx/>
                <a:buNone/>
              </a:pPr>
              <a:r>
                <a:rPr lang="en-US" sz="1800" b="1">
                  <a:solidFill>
                    <a:schemeClr val="tx1"/>
                  </a:solidFill>
                  <a:effectLst/>
                  <a:latin typeface="Verdana" pitchFamily="34" charset="0"/>
                </a:rPr>
                <a:t>Rows  </a:t>
              </a:r>
            </a:p>
          </p:txBody>
        </p:sp>
        <p:sp>
          <p:nvSpPr>
            <p:cNvPr id="75800" name="Text Box 24"/>
            <p:cNvSpPr txBox="1">
              <a:spLocks noChangeArrowheads="1"/>
            </p:cNvSpPr>
            <p:nvPr/>
          </p:nvSpPr>
          <p:spPr bwMode="auto">
            <a:xfrm>
              <a:off x="4608" y="2544"/>
              <a:ext cx="432" cy="233"/>
            </a:xfrm>
            <a:prstGeom prst="rect">
              <a:avLst/>
            </a:prstGeom>
            <a:solidFill>
              <a:schemeClr val="bg1"/>
            </a:solidFill>
            <a:ln w="9525">
              <a:noFill/>
              <a:miter lim="800000"/>
              <a:headEnd/>
              <a:tailEnd/>
            </a:ln>
            <a:effectLst/>
          </p:spPr>
          <p:txBody>
            <a:bodyPr>
              <a:spAutoFit/>
            </a:bodyPr>
            <a:lstStyle/>
            <a:p>
              <a:pPr algn="r">
                <a:spcBef>
                  <a:spcPct val="0"/>
                </a:spcBef>
                <a:buFontTx/>
                <a:buNone/>
              </a:pPr>
              <a:r>
                <a:rPr lang="en-US" sz="1800" b="1">
                  <a:solidFill>
                    <a:schemeClr val="tx1"/>
                  </a:solidFill>
                  <a:effectLst/>
                  <a:latin typeface="Verdana" pitchFamily="34" charset="0"/>
                </a:rPr>
                <a:t>Cell </a:t>
              </a:r>
              <a:endParaRPr lang="en-US" sz="1800">
                <a:solidFill>
                  <a:schemeClr val="tx1"/>
                </a:solidFill>
                <a:effectLst/>
              </a:endParaRPr>
            </a:p>
          </p:txBody>
        </p:sp>
        <p:sp>
          <p:nvSpPr>
            <p:cNvPr id="75801" name="Text Box 25"/>
            <p:cNvSpPr txBox="1">
              <a:spLocks noChangeArrowheads="1"/>
            </p:cNvSpPr>
            <p:nvPr/>
          </p:nvSpPr>
          <p:spPr bwMode="auto">
            <a:xfrm>
              <a:off x="4848" y="3264"/>
              <a:ext cx="816" cy="408"/>
            </a:xfrm>
            <a:prstGeom prst="rect">
              <a:avLst/>
            </a:prstGeom>
            <a:solidFill>
              <a:schemeClr val="bg1"/>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Range of cells</a:t>
              </a:r>
              <a:endParaRPr lang="en-US" sz="1800">
                <a:solidFill>
                  <a:schemeClr val="tx1"/>
                </a:solidFill>
                <a:effectLst/>
              </a:endParaRPr>
            </a:p>
          </p:txBody>
        </p:sp>
      </p:grpSp>
      <p:grpSp>
        <p:nvGrpSpPr>
          <p:cNvPr id="6" name="Group 26"/>
          <p:cNvGrpSpPr>
            <a:grpSpLocks/>
          </p:cNvGrpSpPr>
          <p:nvPr/>
        </p:nvGrpSpPr>
        <p:grpSpPr bwMode="auto">
          <a:xfrm>
            <a:off x="4953000" y="2133600"/>
            <a:ext cx="4038600" cy="3597275"/>
            <a:chOff x="3216" y="1440"/>
            <a:chExt cx="2544" cy="2266"/>
          </a:xfrm>
        </p:grpSpPr>
        <p:pic>
          <p:nvPicPr>
            <p:cNvPr id="75803" name="Picture 27"/>
            <p:cNvPicPr>
              <a:picLocks noChangeAspect="1" noChangeArrowheads="1"/>
            </p:cNvPicPr>
            <p:nvPr/>
          </p:nvPicPr>
          <p:blipFill>
            <a:blip r:embed="rId7"/>
            <a:srcRect r="22536" b="7982"/>
            <a:stretch>
              <a:fillRect/>
            </a:stretch>
          </p:blipFill>
          <p:spPr bwMode="auto">
            <a:xfrm>
              <a:off x="3216" y="1440"/>
              <a:ext cx="2544" cy="2266"/>
            </a:xfrm>
            <a:prstGeom prst="rect">
              <a:avLst/>
            </a:prstGeom>
            <a:noFill/>
            <a:ln w="9525">
              <a:noFill/>
              <a:miter lim="800000"/>
              <a:headEnd/>
              <a:tailEnd/>
            </a:ln>
            <a:effectLst/>
          </p:spPr>
        </p:pic>
        <p:sp>
          <p:nvSpPr>
            <p:cNvPr id="75804" name="Text Box 28"/>
            <p:cNvSpPr txBox="1">
              <a:spLocks noChangeArrowheads="1"/>
            </p:cNvSpPr>
            <p:nvPr/>
          </p:nvSpPr>
          <p:spPr bwMode="auto">
            <a:xfrm>
              <a:off x="4032" y="2400"/>
              <a:ext cx="1008" cy="233"/>
            </a:xfrm>
            <a:prstGeom prst="rect">
              <a:avLst/>
            </a:prstGeom>
            <a:solidFill>
              <a:schemeClr val="bg1"/>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Worksheet  </a:t>
              </a:r>
              <a:endParaRPr lang="en-US" sz="1800">
                <a:solidFill>
                  <a:schemeClr val="tx1"/>
                </a:solidFill>
                <a:effectLst/>
              </a:endParaRPr>
            </a:p>
          </p:txBody>
        </p:sp>
      </p:grpSp>
      <p:pic>
        <p:nvPicPr>
          <p:cNvPr id="75805" name="Picture 29"/>
          <p:cNvPicPr>
            <a:picLocks noChangeAspect="1" noChangeArrowheads="1"/>
          </p:cNvPicPr>
          <p:nvPr/>
        </p:nvPicPr>
        <p:blipFill>
          <a:blip r:embed="rId7"/>
          <a:srcRect r="22536" b="7982"/>
          <a:stretch>
            <a:fillRect/>
          </a:stretch>
        </p:blipFill>
        <p:spPr bwMode="auto">
          <a:xfrm>
            <a:off x="4953000" y="2133600"/>
            <a:ext cx="4038600" cy="3597275"/>
          </a:xfrm>
          <a:prstGeom prst="rect">
            <a:avLst/>
          </a:prstGeom>
          <a:noFill/>
          <a:ln w="9525">
            <a:noFill/>
            <a:miter lim="800000"/>
            <a:headEnd/>
            <a:tailEnd/>
          </a:ln>
          <a:effectLst/>
        </p:spPr>
      </p:pic>
      <p:sp>
        <p:nvSpPr>
          <p:cNvPr id="75806" name="Text Box 30"/>
          <p:cNvSpPr txBox="1">
            <a:spLocks noChangeArrowheads="1"/>
          </p:cNvSpPr>
          <p:nvPr/>
        </p:nvSpPr>
        <p:spPr bwMode="auto">
          <a:xfrm>
            <a:off x="5943600" y="3429000"/>
            <a:ext cx="2133600" cy="1544638"/>
          </a:xfrm>
          <a:prstGeom prst="rect">
            <a:avLst/>
          </a:prstGeom>
          <a:solidFill>
            <a:schemeClr val="bg1"/>
          </a:solidFill>
          <a:ln w="9525">
            <a:noFill/>
            <a:miter lim="800000"/>
            <a:headEnd/>
            <a:tailEnd/>
          </a:ln>
          <a:effectLst/>
        </p:spPr>
        <p:txBody>
          <a:bodyPr>
            <a:spAutoFit/>
          </a:bodyPr>
          <a:lstStyle/>
          <a:p>
            <a:pPr algn="ctr">
              <a:spcBef>
                <a:spcPct val="0"/>
              </a:spcBef>
              <a:buFontTx/>
              <a:buNone/>
            </a:pPr>
            <a:r>
              <a:rPr lang="en-US" sz="2000" b="1">
                <a:solidFill>
                  <a:schemeClr val="tx1"/>
                </a:solidFill>
                <a:effectLst/>
                <a:latin typeface="Verdana" pitchFamily="34" charset="0"/>
              </a:rPr>
              <a:t>Spreadsheet Features</a:t>
            </a:r>
            <a:r>
              <a:rPr lang="en-US" sz="1800" b="1">
                <a:solidFill>
                  <a:schemeClr val="tx1"/>
                </a:solidFill>
                <a:effectLst/>
                <a:latin typeface="Verdana" pitchFamily="34" charset="0"/>
              </a:rPr>
              <a:t> </a:t>
            </a:r>
          </a:p>
          <a:p>
            <a:pPr algn="ctr">
              <a:spcBef>
                <a:spcPct val="0"/>
              </a:spcBef>
              <a:buFontTx/>
              <a:buNone/>
            </a:pPr>
            <a:endParaRPr lang="en-US" sz="1800" b="1">
              <a:solidFill>
                <a:schemeClr val="tx1"/>
              </a:solidFill>
              <a:effectLst/>
              <a:latin typeface="Verdana" pitchFamily="34" charset="0"/>
            </a:endParaRPr>
          </a:p>
          <a:p>
            <a:pPr algn="ctr">
              <a:spcBef>
                <a:spcPct val="0"/>
              </a:spcBef>
              <a:buFontTx/>
              <a:buNone/>
            </a:pPr>
            <a:endParaRPr lang="en-US" sz="1800" b="1">
              <a:solidFill>
                <a:schemeClr val="tx1"/>
              </a:solidFill>
              <a:effectLst/>
              <a:latin typeface="Verdana" pitchFamily="34" charset="0"/>
            </a:endParaRPr>
          </a:p>
          <a:p>
            <a:pPr algn="ctr">
              <a:spcBef>
                <a:spcPct val="0"/>
              </a:spcBef>
              <a:buFontTx/>
              <a:buNone/>
            </a:pPr>
            <a:r>
              <a:rPr lang="en-US" sz="1800">
                <a:solidFill>
                  <a:schemeClr val="tx1"/>
                </a:solidFill>
                <a:effectLst/>
                <a:latin typeface="Verdana" pitchFamily="34" charset="0"/>
              </a:rPr>
              <a:t>Click to 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75806">
                                            <p:txEl>
                                              <p:pRg st="0" end="0"/>
                                            </p:txEl>
                                          </p:spTgt>
                                        </p:tgtEl>
                                        <p:attrNameLst>
                                          <p:attrName>style.visibility</p:attrName>
                                        </p:attrNameLst>
                                      </p:cBhvr>
                                      <p:to>
                                        <p:strVal val="visible"/>
                                      </p:to>
                                    </p:set>
                                    <p:anim calcmode="discrete" valueType="clr">
                                      <p:cBhvr override="childStyle">
                                        <p:cTn id="7" dur="500"/>
                                        <p:tgtEl>
                                          <p:spTgt spid="75806">
                                            <p:txEl>
                                              <p:pRg st="0" end="0"/>
                                            </p:txEl>
                                          </p:spTgt>
                                        </p:tgtEl>
                                        <p:attrNameLst>
                                          <p:attrName>style.color</p:attrName>
                                        </p:attrNameLst>
                                      </p:cBhvr>
                                      <p:tavLst>
                                        <p:tav tm="0">
                                          <p:val>
                                            <p:clrVal>
                                              <a:srgbClr val="3333FF"/>
                                            </p:clrVal>
                                          </p:val>
                                        </p:tav>
                                        <p:tav tm="50000">
                                          <p:val>
                                            <p:clrVal>
                                              <a:srgbClr val="E11143"/>
                                            </p:clrVal>
                                          </p:val>
                                        </p:tav>
                                      </p:tavLst>
                                    </p:anim>
                                    <p:anim calcmode="discrete" valueType="clr">
                                      <p:cBhvr>
                                        <p:cTn id="8" dur="500"/>
                                        <p:tgtEl>
                                          <p:spTgt spid="75806">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75806">
                                            <p:txEl>
                                              <p:pRg st="0" end="0"/>
                                            </p:txEl>
                                          </p:spTgt>
                                        </p:tgtEl>
                                        <p:attrNameLst>
                                          <p:attrName>fill.type</p:attrName>
                                        </p:attrNameLst>
                                      </p:cBhvr>
                                      <p:to>
                                        <p:strVal val="solid"/>
                                      </p:to>
                                    </p:set>
                                  </p:childTnLst>
                                </p:cTn>
                              </p:par>
                            </p:childTnLst>
                          </p:cTn>
                        </p:par>
                        <p:par>
                          <p:cTn id="10" fill="hold">
                            <p:stCondLst>
                              <p:cond delay="50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75806">
                                            <p:txEl>
                                              <p:pRg st="3" end="3"/>
                                            </p:txEl>
                                          </p:spTgt>
                                        </p:tgtEl>
                                        <p:attrNameLst>
                                          <p:attrName>style.visibility</p:attrName>
                                        </p:attrNameLst>
                                      </p:cBhvr>
                                      <p:to>
                                        <p:strVal val="visible"/>
                                      </p:to>
                                    </p:set>
                                    <p:anim calcmode="discrete" valueType="clr">
                                      <p:cBhvr override="childStyle">
                                        <p:cTn id="13" dur="500"/>
                                        <p:tgtEl>
                                          <p:spTgt spid="75806">
                                            <p:txEl>
                                              <p:pRg st="3" end="3"/>
                                            </p:txEl>
                                          </p:spTgt>
                                        </p:tgtEl>
                                        <p:attrNameLst>
                                          <p:attrName>style.color</p:attrName>
                                        </p:attrNameLst>
                                      </p:cBhvr>
                                      <p:tavLst>
                                        <p:tav tm="0">
                                          <p:val>
                                            <p:clrVal>
                                              <a:srgbClr val="3333FF"/>
                                            </p:clrVal>
                                          </p:val>
                                        </p:tav>
                                        <p:tav tm="50000">
                                          <p:val>
                                            <p:clrVal>
                                              <a:srgbClr val="E11143"/>
                                            </p:clrVal>
                                          </p:val>
                                        </p:tav>
                                      </p:tavLst>
                                    </p:anim>
                                    <p:anim calcmode="discrete" valueType="clr">
                                      <p:cBhvr>
                                        <p:cTn id="14" dur="500"/>
                                        <p:tgtEl>
                                          <p:spTgt spid="75806">
                                            <p:txEl>
                                              <p:pRg st="3" end="3"/>
                                            </p:txEl>
                                          </p:spTgt>
                                        </p:tgtEl>
                                        <p:attrNameLst>
                                          <p:attrName>fillcolor</p:attrName>
                                        </p:attrNameLst>
                                      </p:cBhvr>
                                      <p:tavLst>
                                        <p:tav tm="0">
                                          <p:val>
                                            <p:clrVal>
                                              <a:schemeClr val="accent2"/>
                                            </p:clrVal>
                                          </p:val>
                                        </p:tav>
                                        <p:tav tm="50000">
                                          <p:val>
                                            <p:clrVal>
                                              <a:schemeClr val="hlink"/>
                                            </p:clrVal>
                                          </p:val>
                                        </p:tav>
                                      </p:tavLst>
                                    </p:anim>
                                    <p:set>
                                      <p:cBhvr>
                                        <p:cTn id="15" dur="500"/>
                                        <p:tgtEl>
                                          <p:spTgt spid="75806">
                                            <p:txEl>
                                              <p:pRg st="3" end="3"/>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5805"/>
                                        </p:tgtEl>
                                        <p:attrNameLst>
                                          <p:attrName>style.visibility</p:attrName>
                                        </p:attrNameLst>
                                      </p:cBhvr>
                                      <p:to>
                                        <p:strVal val="hidden"/>
                                      </p:to>
                                    </p:set>
                                  </p:childTnLst>
                                </p:cTn>
                              </p:par>
                              <p:par>
                                <p:cTn id="20" presetID="1" presetClass="exit" presetSubtype="0" fill="hold" grpId="0" nodeType="withEffect">
                                  <p:stCondLst>
                                    <p:cond delay="0"/>
                                  </p:stCondLst>
                                  <p:iterate type="lt">
                                    <p:tmAbs val="0"/>
                                  </p:iterate>
                                  <p:childTnLst>
                                    <p:set>
                                      <p:cBhvr>
                                        <p:cTn id="21" dur="1" fill="hold">
                                          <p:stCondLst>
                                            <p:cond delay="0"/>
                                          </p:stCondLst>
                                        </p:cTn>
                                        <p:tgtEl>
                                          <p:spTgt spid="75806">
                                            <p:txEl>
                                              <p:pRg st="0" end="0"/>
                                            </p:txEl>
                                          </p:spTgt>
                                        </p:tgtEl>
                                        <p:attrNameLst>
                                          <p:attrName>style.visibility</p:attrName>
                                        </p:attrNameLst>
                                      </p:cBhvr>
                                      <p:to>
                                        <p:strVal val="hidden"/>
                                      </p:to>
                                    </p:set>
                                  </p:childTnLst>
                                </p:cTn>
                              </p:par>
                              <p:par>
                                <p:cTn id="22" presetID="1" presetClass="exit" presetSubtype="0" fill="hold" grpId="0" nodeType="withEffect">
                                  <p:stCondLst>
                                    <p:cond delay="0"/>
                                  </p:stCondLst>
                                  <p:iterate type="lt">
                                    <p:tmAbs val="0"/>
                                  </p:iterate>
                                  <p:childTnLst>
                                    <p:set>
                                      <p:cBhvr>
                                        <p:cTn id="23" dur="1" fill="hold">
                                          <p:stCondLst>
                                            <p:cond delay="0"/>
                                          </p:stCondLst>
                                        </p:cTn>
                                        <p:tgtEl>
                                          <p:spTgt spid="75806">
                                            <p:txEl>
                                              <p:pRg st="3" end="3"/>
                                            </p:txEl>
                                          </p:spTgt>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75806">
                                            <p:bg/>
                                          </p:spTgt>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5"/>
                                        </p:tgtEl>
                                        <p:attrNameLst>
                                          <p:attrName>style.visibility</p:attrName>
                                        </p:attrNameLst>
                                      </p:cBhvr>
                                      <p:to>
                                        <p:strVal val="hidden"/>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
                                        </p:tgtEl>
                                        <p:attrNameLst>
                                          <p:attrName>style.visibility</p:attrName>
                                        </p:attrNameLst>
                                      </p:cBhvr>
                                      <p:to>
                                        <p:strVal val="hidden"/>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6" grpId="0"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5"/>
          <p:cNvSpPr>
            <a:spLocks noGrp="1"/>
          </p:cNvSpPr>
          <p:nvPr>
            <p:ph type="dt" sz="half" idx="11"/>
          </p:nvPr>
        </p:nvSpPr>
        <p:spPr/>
        <p:txBody>
          <a:bodyPr/>
          <a:lstStyle/>
          <a:p>
            <a:r>
              <a:rPr lang="en-US"/>
              <a:t>© 2007 Prentice-Hall, Inc.</a:t>
            </a:r>
          </a:p>
          <a:p>
            <a:endParaRPr lang="en-US"/>
          </a:p>
        </p:txBody>
      </p:sp>
      <p:sp>
        <p:nvSpPr>
          <p:cNvPr id="10" name="Slide Number Placeholder 6"/>
          <p:cNvSpPr>
            <a:spLocks noGrp="1"/>
          </p:cNvSpPr>
          <p:nvPr>
            <p:ph type="sldNum" sz="quarter" idx="12"/>
          </p:nvPr>
        </p:nvSpPr>
        <p:spPr/>
        <p:txBody>
          <a:bodyPr/>
          <a:lstStyle/>
          <a:p>
            <a:fld id="{E55DDD50-6CF0-4BDB-B50E-27D073D183B1}" type="slidenum">
              <a:rPr lang="en-US"/>
              <a:pPr/>
              <a:t>5</a:t>
            </a:fld>
            <a:endParaRPr lang="en-US"/>
          </a:p>
        </p:txBody>
      </p:sp>
      <p:sp>
        <p:nvSpPr>
          <p:cNvPr id="70661" name="Rectangle 5"/>
          <p:cNvSpPr>
            <a:spLocks noGrp="1" noChangeArrowheads="1"/>
          </p:cNvSpPr>
          <p:nvPr>
            <p:ph type="title"/>
          </p:nvPr>
        </p:nvSpPr>
        <p:spPr/>
        <p:txBody>
          <a:bodyPr/>
          <a:lstStyle/>
          <a:p>
            <a:r>
              <a:rPr lang="en-US"/>
              <a:t>Single-User Operating Systems</a:t>
            </a:r>
          </a:p>
        </p:txBody>
      </p:sp>
      <p:sp>
        <p:nvSpPr>
          <p:cNvPr id="70662" name="Rectangle 6"/>
          <p:cNvSpPr>
            <a:spLocks noGrp="1" noChangeArrowheads="1"/>
          </p:cNvSpPr>
          <p:nvPr>
            <p:ph type="body" sz="half" idx="1"/>
          </p:nvPr>
        </p:nvSpPr>
        <p:spPr>
          <a:xfrm>
            <a:off x="457200" y="1600200"/>
            <a:ext cx="4038600" cy="2819400"/>
          </a:xfrm>
        </p:spPr>
        <p:txBody>
          <a:bodyPr/>
          <a:lstStyle/>
          <a:p>
            <a:pPr algn="ctr">
              <a:lnSpc>
                <a:spcPct val="90000"/>
              </a:lnSpc>
              <a:buFontTx/>
              <a:buNone/>
            </a:pPr>
            <a:r>
              <a:rPr lang="en-US" b="1"/>
              <a:t>Single-task systems</a:t>
            </a:r>
          </a:p>
          <a:p>
            <a:pPr>
              <a:lnSpc>
                <a:spcPct val="90000"/>
              </a:lnSpc>
            </a:pPr>
            <a:r>
              <a:rPr lang="en-US" sz="2000"/>
              <a:t>Perform one task at a time</a:t>
            </a:r>
          </a:p>
          <a:p>
            <a:pPr>
              <a:lnSpc>
                <a:spcPct val="90000"/>
              </a:lnSpc>
            </a:pPr>
            <a:r>
              <a:rPr lang="en-US" sz="2000"/>
              <a:t>PDAs:</a:t>
            </a:r>
          </a:p>
          <a:p>
            <a:pPr lvl="1">
              <a:lnSpc>
                <a:spcPct val="90000"/>
              </a:lnSpc>
            </a:pPr>
            <a:r>
              <a:rPr lang="en-US" sz="1800"/>
              <a:t>Pocket PC</a:t>
            </a:r>
          </a:p>
          <a:p>
            <a:pPr lvl="1">
              <a:lnSpc>
                <a:spcPct val="90000"/>
              </a:lnSpc>
            </a:pPr>
            <a:r>
              <a:rPr lang="en-US" sz="1800"/>
              <a:t>Palm OS</a:t>
            </a:r>
          </a:p>
          <a:p>
            <a:pPr>
              <a:lnSpc>
                <a:spcPct val="90000"/>
              </a:lnSpc>
            </a:pPr>
            <a:r>
              <a:rPr lang="en-US" sz="2000"/>
              <a:t>MS-DOS</a:t>
            </a:r>
          </a:p>
        </p:txBody>
      </p:sp>
      <p:sp>
        <p:nvSpPr>
          <p:cNvPr id="70663" name="Rectangle 7"/>
          <p:cNvSpPr>
            <a:spLocks noGrp="1" noChangeArrowheads="1"/>
          </p:cNvSpPr>
          <p:nvPr>
            <p:ph type="body" sz="half" idx="2"/>
          </p:nvPr>
        </p:nvSpPr>
        <p:spPr/>
        <p:txBody>
          <a:bodyPr/>
          <a:lstStyle/>
          <a:p>
            <a:pPr algn="ctr">
              <a:lnSpc>
                <a:spcPct val="90000"/>
              </a:lnSpc>
              <a:buFontTx/>
              <a:buNone/>
            </a:pPr>
            <a:r>
              <a:rPr lang="en-US" b="1"/>
              <a:t>Multitask systems</a:t>
            </a:r>
          </a:p>
          <a:p>
            <a:pPr>
              <a:lnSpc>
                <a:spcPct val="90000"/>
              </a:lnSpc>
            </a:pPr>
            <a:r>
              <a:rPr lang="en-US" sz="2000"/>
              <a:t>Perform simultaneous tasks</a:t>
            </a:r>
          </a:p>
          <a:p>
            <a:pPr>
              <a:lnSpc>
                <a:spcPct val="90000"/>
              </a:lnSpc>
            </a:pPr>
            <a:r>
              <a:rPr lang="en-US" sz="2000"/>
              <a:t>Windows</a:t>
            </a:r>
          </a:p>
          <a:p>
            <a:pPr>
              <a:lnSpc>
                <a:spcPct val="90000"/>
              </a:lnSpc>
            </a:pPr>
            <a:r>
              <a:rPr lang="en-US" sz="2000"/>
              <a:t>MAC OS</a:t>
            </a:r>
          </a:p>
          <a:p>
            <a:pPr>
              <a:lnSpc>
                <a:spcPct val="90000"/>
              </a:lnSpc>
            </a:pPr>
            <a:r>
              <a:rPr lang="en-US" sz="2000"/>
              <a:t>Linux</a:t>
            </a:r>
          </a:p>
        </p:txBody>
      </p:sp>
      <p:pic>
        <p:nvPicPr>
          <p:cNvPr id="70664" name="Picture 8" descr="computer-system"/>
          <p:cNvPicPr>
            <a:picLocks noChangeAspect="1" noChangeArrowheads="1"/>
          </p:cNvPicPr>
          <p:nvPr/>
        </p:nvPicPr>
        <p:blipFill>
          <a:blip r:embed="rId3">
            <a:clrChange>
              <a:clrFrom>
                <a:srgbClr val="FEFEFE"/>
              </a:clrFrom>
              <a:clrTo>
                <a:srgbClr val="FEFEFE">
                  <a:alpha val="0"/>
                </a:srgbClr>
              </a:clrTo>
            </a:clrChange>
          </a:blip>
          <a:srcRect/>
          <a:stretch>
            <a:fillRect/>
          </a:stretch>
        </p:blipFill>
        <p:spPr bwMode="auto">
          <a:xfrm>
            <a:off x="4876800" y="3733800"/>
            <a:ext cx="3695700" cy="2255838"/>
          </a:xfrm>
          <a:prstGeom prst="rect">
            <a:avLst/>
          </a:prstGeom>
          <a:solidFill>
            <a:schemeClr val="bg1"/>
          </a:solidFill>
          <a:ln w="6350">
            <a:solidFill>
              <a:srgbClr val="000000"/>
            </a:solidFill>
            <a:miter lim="800000"/>
            <a:headEnd/>
            <a:tailEnd/>
          </a:ln>
        </p:spPr>
      </p:pic>
      <p:grpSp>
        <p:nvGrpSpPr>
          <p:cNvPr id="2" name="Group 15"/>
          <p:cNvGrpSpPr>
            <a:grpSpLocks/>
          </p:cNvGrpSpPr>
          <p:nvPr/>
        </p:nvGrpSpPr>
        <p:grpSpPr bwMode="auto">
          <a:xfrm>
            <a:off x="2057400" y="3810000"/>
            <a:ext cx="1295400" cy="2041525"/>
            <a:chOff x="1584" y="2160"/>
            <a:chExt cx="1144" cy="1766"/>
          </a:xfrm>
        </p:grpSpPr>
        <p:sp>
          <p:nvSpPr>
            <p:cNvPr id="70670" name="Rectangle 14"/>
            <p:cNvSpPr>
              <a:spLocks noChangeArrowheads="1"/>
            </p:cNvSpPr>
            <p:nvPr/>
          </p:nvSpPr>
          <p:spPr bwMode="auto">
            <a:xfrm>
              <a:off x="1776" y="2352"/>
              <a:ext cx="720" cy="1392"/>
            </a:xfrm>
            <a:prstGeom prst="rect">
              <a:avLst/>
            </a:prstGeom>
            <a:solidFill>
              <a:schemeClr val="bg1"/>
            </a:solidFill>
            <a:ln w="9525" algn="ctr">
              <a:solidFill>
                <a:schemeClr val="tx1"/>
              </a:solidFill>
              <a:miter lim="800000"/>
              <a:headEnd/>
              <a:tailEnd/>
            </a:ln>
            <a:effectLst/>
          </p:spPr>
          <p:txBody>
            <a:bodyPr wrap="none" anchor="ctr"/>
            <a:lstStyle/>
            <a:p>
              <a:endParaRPr lang="en-US"/>
            </a:p>
          </p:txBody>
        </p:sp>
        <p:pic>
          <p:nvPicPr>
            <p:cNvPr id="70668" name="Picture 12" descr="AAFOAUS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84" y="2160"/>
              <a:ext cx="1144" cy="1766"/>
            </a:xfrm>
            <a:prstGeom prst="rect">
              <a:avLst/>
            </a:prstGeom>
            <a:solidFill>
              <a:schemeClr val="bg1"/>
            </a:solidFill>
            <a:ln w="9525">
              <a:solidFill>
                <a:schemeClr val="tx1"/>
              </a:solidFill>
              <a:miter lim="800000"/>
              <a:headEnd/>
              <a:tailEnd/>
            </a:ln>
          </p:spPr>
        </p:pic>
      </p:gr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ate Placeholder 3"/>
          <p:cNvSpPr>
            <a:spLocks noGrp="1"/>
          </p:cNvSpPr>
          <p:nvPr>
            <p:ph type="dt" sz="half" idx="10"/>
          </p:nvPr>
        </p:nvSpPr>
        <p:spPr/>
        <p:txBody>
          <a:bodyPr/>
          <a:lstStyle/>
          <a:p>
            <a:r>
              <a:rPr lang="en-US"/>
              <a:t>© 2007 Prentice-Hall, Inc.</a:t>
            </a:r>
          </a:p>
          <a:p>
            <a:endParaRPr lang="en-US"/>
          </a:p>
        </p:txBody>
      </p:sp>
      <p:sp>
        <p:nvSpPr>
          <p:cNvPr id="23" name="Slide Number Placeholder 5"/>
          <p:cNvSpPr>
            <a:spLocks noGrp="1"/>
          </p:cNvSpPr>
          <p:nvPr>
            <p:ph type="sldNum" sz="quarter" idx="12"/>
          </p:nvPr>
        </p:nvSpPr>
        <p:spPr/>
        <p:txBody>
          <a:bodyPr/>
          <a:lstStyle/>
          <a:p>
            <a:fld id="{F7F8C418-F306-4B8D-AD31-A54B42E83FC8}" type="slidenum">
              <a:rPr lang="en-US"/>
              <a:pPr/>
              <a:t>50</a:t>
            </a:fld>
            <a:endParaRPr lang="en-US"/>
          </a:p>
        </p:txBody>
      </p:sp>
      <p:grpSp>
        <p:nvGrpSpPr>
          <p:cNvPr id="2" name="Group 2"/>
          <p:cNvGrpSpPr>
            <a:grpSpLocks/>
          </p:cNvGrpSpPr>
          <p:nvPr/>
        </p:nvGrpSpPr>
        <p:grpSpPr bwMode="auto">
          <a:xfrm>
            <a:off x="3581400" y="1752600"/>
            <a:ext cx="5410200" cy="4057650"/>
            <a:chOff x="1536" y="1200"/>
            <a:chExt cx="3408" cy="2556"/>
          </a:xfrm>
        </p:grpSpPr>
        <p:pic>
          <p:nvPicPr>
            <p:cNvPr id="77827" name="Picture 3"/>
            <p:cNvPicPr>
              <a:picLocks noChangeAspect="1" noChangeArrowheads="1"/>
            </p:cNvPicPr>
            <p:nvPr/>
          </p:nvPicPr>
          <p:blipFill>
            <a:blip r:embed="rId3"/>
            <a:srcRect/>
            <a:stretch>
              <a:fillRect/>
            </a:stretch>
          </p:blipFill>
          <p:spPr bwMode="auto">
            <a:xfrm>
              <a:off x="1536" y="1200"/>
              <a:ext cx="3408" cy="2556"/>
            </a:xfrm>
            <a:prstGeom prst="rect">
              <a:avLst/>
            </a:prstGeom>
            <a:noFill/>
            <a:ln w="9525">
              <a:noFill/>
              <a:miter lim="800000"/>
              <a:headEnd/>
              <a:tailEnd/>
            </a:ln>
            <a:effectLst/>
          </p:spPr>
        </p:pic>
        <p:sp>
          <p:nvSpPr>
            <p:cNvPr id="77828" name="Text Box 4"/>
            <p:cNvSpPr txBox="1">
              <a:spLocks noChangeArrowheads="1"/>
            </p:cNvSpPr>
            <p:nvPr/>
          </p:nvSpPr>
          <p:spPr bwMode="auto">
            <a:xfrm>
              <a:off x="2880" y="3216"/>
              <a:ext cx="1056" cy="408"/>
            </a:xfrm>
            <a:prstGeom prst="rect">
              <a:avLst/>
            </a:prstGeom>
            <a:solidFill>
              <a:srgbClr val="FFFBDD"/>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Slide Show View </a:t>
              </a:r>
              <a:endParaRPr lang="en-US" sz="1800">
                <a:solidFill>
                  <a:schemeClr val="tx1"/>
                </a:solidFill>
                <a:effectLst/>
              </a:endParaRPr>
            </a:p>
          </p:txBody>
        </p:sp>
      </p:grpSp>
      <p:sp>
        <p:nvSpPr>
          <p:cNvPr id="77829" name="Rectangle 5"/>
          <p:cNvSpPr>
            <a:spLocks noGrp="1" noChangeArrowheads="1"/>
          </p:cNvSpPr>
          <p:nvPr>
            <p:ph type="title"/>
          </p:nvPr>
        </p:nvSpPr>
        <p:spPr/>
        <p:txBody>
          <a:bodyPr/>
          <a:lstStyle/>
          <a:p>
            <a:r>
              <a:rPr lang="en-US"/>
              <a:t>Presentation Software</a:t>
            </a:r>
          </a:p>
        </p:txBody>
      </p:sp>
      <p:sp>
        <p:nvSpPr>
          <p:cNvPr id="77830" name="Rectangle 6"/>
          <p:cNvSpPr>
            <a:spLocks noGrp="1" noChangeArrowheads="1"/>
          </p:cNvSpPr>
          <p:nvPr>
            <p:ph type="body" idx="1"/>
          </p:nvPr>
        </p:nvSpPr>
        <p:spPr>
          <a:xfrm>
            <a:off x="457200" y="1600200"/>
            <a:ext cx="3124200" cy="4525963"/>
          </a:xfrm>
        </p:spPr>
        <p:txBody>
          <a:bodyPr/>
          <a:lstStyle/>
          <a:p>
            <a:pPr>
              <a:lnSpc>
                <a:spcPct val="80000"/>
              </a:lnSpc>
            </a:pPr>
            <a:r>
              <a:rPr lang="en-US" sz="2800"/>
              <a:t>Used to create slide shows</a:t>
            </a:r>
          </a:p>
          <a:p>
            <a:pPr>
              <a:lnSpc>
                <a:spcPct val="80000"/>
              </a:lnSpc>
            </a:pPr>
            <a:r>
              <a:rPr lang="en-US" sz="2800"/>
              <a:t>Features include</a:t>
            </a:r>
          </a:p>
          <a:p>
            <a:pPr lvl="1">
              <a:lnSpc>
                <a:spcPct val="80000"/>
              </a:lnSpc>
            </a:pPr>
            <a:r>
              <a:rPr lang="en-US" sz="2400"/>
              <a:t>Templates and layouts</a:t>
            </a:r>
          </a:p>
          <a:p>
            <a:pPr lvl="1">
              <a:lnSpc>
                <a:spcPct val="80000"/>
              </a:lnSpc>
            </a:pPr>
            <a:r>
              <a:rPr lang="en-US" sz="2400"/>
              <a:t>Different views</a:t>
            </a:r>
          </a:p>
          <a:p>
            <a:pPr>
              <a:lnSpc>
                <a:spcPct val="80000"/>
              </a:lnSpc>
            </a:pPr>
            <a:r>
              <a:rPr lang="en-US" sz="2800"/>
              <a:t>Examples</a:t>
            </a:r>
          </a:p>
          <a:p>
            <a:pPr lvl="1">
              <a:lnSpc>
                <a:spcPct val="80000"/>
              </a:lnSpc>
            </a:pPr>
            <a:r>
              <a:rPr lang="en-US" sz="2400"/>
              <a:t>Corel Presentations</a:t>
            </a:r>
          </a:p>
          <a:p>
            <a:pPr lvl="1">
              <a:lnSpc>
                <a:spcPct val="80000"/>
              </a:lnSpc>
            </a:pPr>
            <a:r>
              <a:rPr lang="en-US" sz="2400"/>
              <a:t>Microsoft PowerPoint</a:t>
            </a:r>
          </a:p>
        </p:txBody>
      </p:sp>
      <p:grpSp>
        <p:nvGrpSpPr>
          <p:cNvPr id="3" name="Group 7"/>
          <p:cNvGrpSpPr>
            <a:grpSpLocks/>
          </p:cNvGrpSpPr>
          <p:nvPr/>
        </p:nvGrpSpPr>
        <p:grpSpPr bwMode="auto">
          <a:xfrm>
            <a:off x="3657600" y="1752600"/>
            <a:ext cx="5334000" cy="4000500"/>
            <a:chOff x="576" y="1104"/>
            <a:chExt cx="3360" cy="2520"/>
          </a:xfrm>
        </p:grpSpPr>
        <p:pic>
          <p:nvPicPr>
            <p:cNvPr id="77832" name="Picture 8"/>
            <p:cNvPicPr>
              <a:picLocks noChangeAspect="1" noChangeArrowheads="1"/>
            </p:cNvPicPr>
            <p:nvPr/>
          </p:nvPicPr>
          <p:blipFill>
            <a:blip r:embed="rId4"/>
            <a:srcRect/>
            <a:stretch>
              <a:fillRect/>
            </a:stretch>
          </p:blipFill>
          <p:spPr bwMode="auto">
            <a:xfrm>
              <a:off x="576" y="1104"/>
              <a:ext cx="3360" cy="2520"/>
            </a:xfrm>
            <a:prstGeom prst="rect">
              <a:avLst/>
            </a:prstGeom>
            <a:noFill/>
            <a:ln w="9525">
              <a:noFill/>
              <a:miter lim="800000"/>
              <a:headEnd/>
              <a:tailEnd/>
            </a:ln>
            <a:effectLst/>
          </p:spPr>
        </p:pic>
        <p:sp>
          <p:nvSpPr>
            <p:cNvPr id="77833" name="Text Box 9"/>
            <p:cNvSpPr txBox="1">
              <a:spLocks noChangeArrowheads="1"/>
            </p:cNvSpPr>
            <p:nvPr/>
          </p:nvSpPr>
          <p:spPr bwMode="auto">
            <a:xfrm>
              <a:off x="1968" y="2976"/>
              <a:ext cx="1104" cy="233"/>
            </a:xfrm>
            <a:prstGeom prst="rect">
              <a:avLst/>
            </a:prstGeom>
            <a:solidFill>
              <a:srgbClr val="FFFBDD"/>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Background </a:t>
              </a:r>
              <a:endParaRPr lang="en-US" sz="1800">
                <a:solidFill>
                  <a:schemeClr val="tx1"/>
                </a:solidFill>
                <a:effectLst/>
              </a:endParaRPr>
            </a:p>
          </p:txBody>
        </p:sp>
        <p:sp>
          <p:nvSpPr>
            <p:cNvPr id="77834" name="Text Box 10"/>
            <p:cNvSpPr txBox="1">
              <a:spLocks noChangeArrowheads="1"/>
            </p:cNvSpPr>
            <p:nvPr/>
          </p:nvSpPr>
          <p:spPr bwMode="auto">
            <a:xfrm>
              <a:off x="720" y="1968"/>
              <a:ext cx="816" cy="408"/>
            </a:xfrm>
            <a:prstGeom prst="rect">
              <a:avLst/>
            </a:prstGeom>
            <a:solidFill>
              <a:srgbClr val="FFFBDD"/>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Bulleted Text </a:t>
              </a:r>
              <a:endParaRPr lang="en-US" sz="1800">
                <a:solidFill>
                  <a:schemeClr val="tx1"/>
                </a:solidFill>
                <a:effectLst/>
              </a:endParaRPr>
            </a:p>
          </p:txBody>
        </p:sp>
        <p:sp>
          <p:nvSpPr>
            <p:cNvPr id="77835" name="Text Box 11"/>
            <p:cNvSpPr txBox="1">
              <a:spLocks noChangeArrowheads="1"/>
            </p:cNvSpPr>
            <p:nvPr/>
          </p:nvSpPr>
          <p:spPr bwMode="auto">
            <a:xfrm>
              <a:off x="2784" y="1872"/>
              <a:ext cx="912" cy="233"/>
            </a:xfrm>
            <a:prstGeom prst="rect">
              <a:avLst/>
            </a:prstGeom>
            <a:solidFill>
              <a:srgbClr val="FFFBDD"/>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Graphics  </a:t>
              </a:r>
              <a:endParaRPr lang="en-US" sz="1800">
                <a:solidFill>
                  <a:schemeClr val="tx1"/>
                </a:solidFill>
                <a:effectLst/>
              </a:endParaRPr>
            </a:p>
          </p:txBody>
        </p:sp>
        <p:sp>
          <p:nvSpPr>
            <p:cNvPr id="77836" name="Text Box 12"/>
            <p:cNvSpPr txBox="1">
              <a:spLocks noChangeArrowheads="1"/>
            </p:cNvSpPr>
            <p:nvPr/>
          </p:nvSpPr>
          <p:spPr bwMode="auto">
            <a:xfrm>
              <a:off x="1824" y="1440"/>
              <a:ext cx="1008" cy="233"/>
            </a:xfrm>
            <a:prstGeom prst="rect">
              <a:avLst/>
            </a:prstGeom>
            <a:solidFill>
              <a:srgbClr val="FFFBDD"/>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Slide Title </a:t>
              </a:r>
              <a:endParaRPr lang="en-US" sz="1800">
                <a:solidFill>
                  <a:schemeClr val="tx1"/>
                </a:solidFill>
                <a:effectLst/>
              </a:endParaRPr>
            </a:p>
          </p:txBody>
        </p:sp>
      </p:grpSp>
      <p:grpSp>
        <p:nvGrpSpPr>
          <p:cNvPr id="4" name="Group 13"/>
          <p:cNvGrpSpPr>
            <a:grpSpLocks/>
          </p:cNvGrpSpPr>
          <p:nvPr/>
        </p:nvGrpSpPr>
        <p:grpSpPr bwMode="auto">
          <a:xfrm>
            <a:off x="3657600" y="1752600"/>
            <a:ext cx="5334000" cy="4000500"/>
            <a:chOff x="2256" y="1008"/>
            <a:chExt cx="3360" cy="2520"/>
          </a:xfrm>
        </p:grpSpPr>
        <p:pic>
          <p:nvPicPr>
            <p:cNvPr id="77838" name="Picture 14"/>
            <p:cNvPicPr>
              <a:picLocks noChangeAspect="1" noChangeArrowheads="1"/>
            </p:cNvPicPr>
            <p:nvPr/>
          </p:nvPicPr>
          <p:blipFill>
            <a:blip r:embed="rId5"/>
            <a:srcRect/>
            <a:stretch>
              <a:fillRect/>
            </a:stretch>
          </p:blipFill>
          <p:spPr bwMode="auto">
            <a:xfrm>
              <a:off x="2256" y="1008"/>
              <a:ext cx="3360" cy="2520"/>
            </a:xfrm>
            <a:prstGeom prst="rect">
              <a:avLst/>
            </a:prstGeom>
            <a:noFill/>
            <a:ln w="9525">
              <a:noFill/>
              <a:miter lim="800000"/>
              <a:headEnd/>
              <a:tailEnd/>
            </a:ln>
            <a:effectLst/>
          </p:spPr>
        </p:pic>
        <p:sp>
          <p:nvSpPr>
            <p:cNvPr id="77839" name="Text Box 15"/>
            <p:cNvSpPr txBox="1">
              <a:spLocks noChangeArrowheads="1"/>
            </p:cNvSpPr>
            <p:nvPr/>
          </p:nvSpPr>
          <p:spPr bwMode="auto">
            <a:xfrm>
              <a:off x="3600" y="3024"/>
              <a:ext cx="816" cy="408"/>
            </a:xfrm>
            <a:prstGeom prst="rect">
              <a:avLst/>
            </a:prstGeom>
            <a:solidFill>
              <a:srgbClr val="FFFBDD"/>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Speaker Notes </a:t>
              </a:r>
              <a:endParaRPr lang="en-US" sz="1800">
                <a:solidFill>
                  <a:schemeClr val="tx1"/>
                </a:solidFill>
                <a:effectLst/>
                <a:latin typeface="Verdana" pitchFamily="34" charset="0"/>
              </a:endParaRPr>
            </a:p>
          </p:txBody>
        </p:sp>
        <p:sp>
          <p:nvSpPr>
            <p:cNvPr id="77840" name="Text Box 16"/>
            <p:cNvSpPr txBox="1">
              <a:spLocks noChangeArrowheads="1"/>
            </p:cNvSpPr>
            <p:nvPr/>
          </p:nvSpPr>
          <p:spPr bwMode="auto">
            <a:xfrm>
              <a:off x="3360" y="2208"/>
              <a:ext cx="1056" cy="233"/>
            </a:xfrm>
            <a:prstGeom prst="rect">
              <a:avLst/>
            </a:prstGeom>
            <a:solidFill>
              <a:srgbClr val="FFFBDD"/>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Work Area</a:t>
              </a:r>
            </a:p>
          </p:txBody>
        </p:sp>
        <p:sp>
          <p:nvSpPr>
            <p:cNvPr id="77841" name="Text Box 17"/>
            <p:cNvSpPr txBox="1">
              <a:spLocks noChangeArrowheads="1"/>
            </p:cNvSpPr>
            <p:nvPr/>
          </p:nvSpPr>
          <p:spPr bwMode="auto">
            <a:xfrm>
              <a:off x="4944" y="1152"/>
              <a:ext cx="576" cy="408"/>
            </a:xfrm>
            <a:prstGeom prst="rect">
              <a:avLst/>
            </a:prstGeom>
            <a:solidFill>
              <a:srgbClr val="FFFBDD"/>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Task Pane</a:t>
              </a:r>
            </a:p>
          </p:txBody>
        </p:sp>
        <p:sp>
          <p:nvSpPr>
            <p:cNvPr id="77842" name="Text Box 18"/>
            <p:cNvSpPr txBox="1">
              <a:spLocks noChangeArrowheads="1"/>
            </p:cNvSpPr>
            <p:nvPr/>
          </p:nvSpPr>
          <p:spPr bwMode="auto">
            <a:xfrm>
              <a:off x="2304" y="2256"/>
              <a:ext cx="720" cy="583"/>
            </a:xfrm>
            <a:prstGeom prst="rect">
              <a:avLst/>
            </a:prstGeom>
            <a:solidFill>
              <a:srgbClr val="FFFBDD"/>
            </a:solidFill>
            <a:ln w="9525">
              <a:noFill/>
              <a:miter lim="800000"/>
              <a:headEnd/>
              <a:tailEnd/>
            </a:ln>
            <a:effectLst/>
          </p:spPr>
          <p:txBody>
            <a:bodyPr>
              <a:spAutoFit/>
            </a:bodyPr>
            <a:lstStyle/>
            <a:p>
              <a:pPr>
                <a:spcBef>
                  <a:spcPct val="0"/>
                </a:spcBef>
                <a:buFontTx/>
                <a:buNone/>
              </a:pPr>
              <a:r>
                <a:rPr lang="en-US" sz="1800" b="1">
                  <a:solidFill>
                    <a:schemeClr val="tx1"/>
                  </a:solidFill>
                  <a:effectLst/>
                  <a:latin typeface="Verdana" pitchFamily="34" charset="0"/>
                </a:rPr>
                <a:t>Slide/Outline View </a:t>
              </a:r>
              <a:endParaRPr lang="en-US" sz="1800">
                <a:solidFill>
                  <a:schemeClr val="tx1"/>
                </a:solidFill>
                <a:effectLst/>
                <a:latin typeface="Verdana" pitchFamily="34" charset="0"/>
              </a:endParaRPr>
            </a:p>
          </p:txBody>
        </p:sp>
      </p:grpSp>
      <p:pic>
        <p:nvPicPr>
          <p:cNvPr id="77843" name="Picture 19"/>
          <p:cNvPicPr>
            <a:picLocks noChangeAspect="1" noChangeArrowheads="1"/>
          </p:cNvPicPr>
          <p:nvPr/>
        </p:nvPicPr>
        <p:blipFill>
          <a:blip r:embed="rId5"/>
          <a:srcRect/>
          <a:stretch>
            <a:fillRect/>
          </a:stretch>
        </p:blipFill>
        <p:spPr bwMode="auto">
          <a:xfrm>
            <a:off x="3657600" y="1752600"/>
            <a:ext cx="5334000" cy="4000500"/>
          </a:xfrm>
          <a:prstGeom prst="rect">
            <a:avLst/>
          </a:prstGeom>
          <a:noFill/>
          <a:ln w="9525">
            <a:noFill/>
            <a:miter lim="800000"/>
            <a:headEnd/>
            <a:tailEnd/>
          </a:ln>
          <a:effectLst/>
        </p:spPr>
      </p:pic>
      <p:sp>
        <p:nvSpPr>
          <p:cNvPr id="77844" name="Rectangle 20"/>
          <p:cNvSpPr>
            <a:spLocks noChangeArrowheads="1"/>
          </p:cNvSpPr>
          <p:nvPr/>
        </p:nvSpPr>
        <p:spPr bwMode="auto">
          <a:xfrm>
            <a:off x="4572000" y="2514600"/>
            <a:ext cx="3124200" cy="2362200"/>
          </a:xfrm>
          <a:prstGeom prst="rect">
            <a:avLst/>
          </a:prstGeom>
          <a:solidFill>
            <a:schemeClr val="bg1"/>
          </a:solidFill>
          <a:ln w="9525">
            <a:noFill/>
            <a:miter lim="800000"/>
            <a:headEnd/>
            <a:tailEnd/>
          </a:ln>
          <a:effectLst/>
        </p:spPr>
        <p:txBody>
          <a:bodyPr anchor="ctr"/>
          <a:lstStyle/>
          <a:p>
            <a:pPr algn="ctr">
              <a:spcBef>
                <a:spcPct val="0"/>
              </a:spcBef>
              <a:buFontTx/>
              <a:buNone/>
            </a:pPr>
            <a:r>
              <a:rPr lang="en-US" sz="2000" b="1">
                <a:solidFill>
                  <a:schemeClr val="tx1"/>
                </a:solidFill>
                <a:effectLst/>
              </a:rPr>
              <a:t>Presentation Software Features</a:t>
            </a:r>
          </a:p>
          <a:p>
            <a:pPr algn="ctr">
              <a:spcBef>
                <a:spcPct val="0"/>
              </a:spcBef>
              <a:buFontTx/>
              <a:buNone/>
            </a:pPr>
            <a:endParaRPr lang="en-US" sz="1800">
              <a:solidFill>
                <a:schemeClr val="tx1"/>
              </a:solidFill>
              <a:effectLst/>
            </a:endParaRPr>
          </a:p>
          <a:p>
            <a:pPr algn="ctr">
              <a:spcBef>
                <a:spcPct val="0"/>
              </a:spcBef>
              <a:buFontTx/>
              <a:buNone/>
            </a:pPr>
            <a:endParaRPr lang="en-US" sz="1800">
              <a:solidFill>
                <a:schemeClr val="tx1"/>
              </a:solidFill>
              <a:effectLst/>
            </a:endParaRPr>
          </a:p>
          <a:p>
            <a:pPr algn="ctr">
              <a:spcBef>
                <a:spcPct val="0"/>
              </a:spcBef>
              <a:buFontTx/>
              <a:buNone/>
            </a:pPr>
            <a:endParaRPr lang="en-US" sz="1800">
              <a:solidFill>
                <a:schemeClr val="tx1"/>
              </a:solidFill>
              <a:effectLst/>
            </a:endParaRPr>
          </a:p>
          <a:p>
            <a:pPr algn="ctr">
              <a:spcBef>
                <a:spcPct val="0"/>
              </a:spcBef>
              <a:buFontTx/>
              <a:buNone/>
            </a:pPr>
            <a:r>
              <a:rPr lang="en-US" sz="1800">
                <a:solidFill>
                  <a:schemeClr val="tx1"/>
                </a:solidFill>
                <a:effectLst/>
              </a:rPr>
              <a:t>Click to 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77844">
                                            <p:txEl>
                                              <p:pRg st="0" end="0"/>
                                            </p:txEl>
                                          </p:spTgt>
                                        </p:tgtEl>
                                        <p:attrNameLst>
                                          <p:attrName>style.visibility</p:attrName>
                                        </p:attrNameLst>
                                      </p:cBhvr>
                                      <p:to>
                                        <p:strVal val="visible"/>
                                      </p:to>
                                    </p:set>
                                    <p:anim calcmode="discrete" valueType="clr">
                                      <p:cBhvr override="childStyle">
                                        <p:cTn id="7" dur="500"/>
                                        <p:tgtEl>
                                          <p:spTgt spid="77844">
                                            <p:txEl>
                                              <p:pRg st="0" end="0"/>
                                            </p:txEl>
                                          </p:spTgt>
                                        </p:tgtEl>
                                        <p:attrNameLst>
                                          <p:attrName>style.color</p:attrName>
                                        </p:attrNameLst>
                                      </p:cBhvr>
                                      <p:tavLst>
                                        <p:tav tm="0">
                                          <p:val>
                                            <p:clrVal>
                                              <a:srgbClr val="3333FF"/>
                                            </p:clrVal>
                                          </p:val>
                                        </p:tav>
                                        <p:tav tm="50000">
                                          <p:val>
                                            <p:clrVal>
                                              <a:srgbClr val="E11143"/>
                                            </p:clrVal>
                                          </p:val>
                                        </p:tav>
                                      </p:tavLst>
                                    </p:anim>
                                    <p:anim calcmode="discrete" valueType="clr">
                                      <p:cBhvr>
                                        <p:cTn id="8" dur="500"/>
                                        <p:tgtEl>
                                          <p:spTgt spid="77844">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77844">
                                            <p:txEl>
                                              <p:pRg st="0" end="0"/>
                                            </p:txEl>
                                          </p:spTgt>
                                        </p:tgtEl>
                                        <p:attrNameLst>
                                          <p:attrName>fill.type</p:attrName>
                                        </p:attrNameLst>
                                      </p:cBhvr>
                                      <p:to>
                                        <p:strVal val="solid"/>
                                      </p:to>
                                    </p:set>
                                  </p:childTnLst>
                                </p:cTn>
                              </p:par>
                            </p:childTnLst>
                          </p:cTn>
                        </p:par>
                        <p:par>
                          <p:cTn id="10" fill="hold">
                            <p:stCondLst>
                              <p:cond delay="725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77844">
                                            <p:txEl>
                                              <p:pRg st="4" end="4"/>
                                            </p:txEl>
                                          </p:spTgt>
                                        </p:tgtEl>
                                        <p:attrNameLst>
                                          <p:attrName>style.visibility</p:attrName>
                                        </p:attrNameLst>
                                      </p:cBhvr>
                                      <p:to>
                                        <p:strVal val="visible"/>
                                      </p:to>
                                    </p:set>
                                    <p:anim calcmode="discrete" valueType="clr">
                                      <p:cBhvr override="childStyle">
                                        <p:cTn id="13" dur="500"/>
                                        <p:tgtEl>
                                          <p:spTgt spid="77844">
                                            <p:txEl>
                                              <p:pRg st="4" end="4"/>
                                            </p:txEl>
                                          </p:spTgt>
                                        </p:tgtEl>
                                        <p:attrNameLst>
                                          <p:attrName>style.color</p:attrName>
                                        </p:attrNameLst>
                                      </p:cBhvr>
                                      <p:tavLst>
                                        <p:tav tm="0">
                                          <p:val>
                                            <p:clrVal>
                                              <a:srgbClr val="3333FF"/>
                                            </p:clrVal>
                                          </p:val>
                                        </p:tav>
                                        <p:tav tm="50000">
                                          <p:val>
                                            <p:clrVal>
                                              <a:srgbClr val="E11143"/>
                                            </p:clrVal>
                                          </p:val>
                                        </p:tav>
                                      </p:tavLst>
                                    </p:anim>
                                    <p:anim calcmode="discrete" valueType="clr">
                                      <p:cBhvr>
                                        <p:cTn id="14" dur="500"/>
                                        <p:tgtEl>
                                          <p:spTgt spid="77844">
                                            <p:txEl>
                                              <p:pRg st="4" end="4"/>
                                            </p:txEl>
                                          </p:spTgt>
                                        </p:tgtEl>
                                        <p:attrNameLst>
                                          <p:attrName>fillcolor</p:attrName>
                                        </p:attrNameLst>
                                      </p:cBhvr>
                                      <p:tavLst>
                                        <p:tav tm="0">
                                          <p:val>
                                            <p:clrVal>
                                              <a:schemeClr val="accent2"/>
                                            </p:clrVal>
                                          </p:val>
                                        </p:tav>
                                        <p:tav tm="50000">
                                          <p:val>
                                            <p:clrVal>
                                              <a:schemeClr val="hlink"/>
                                            </p:clrVal>
                                          </p:val>
                                        </p:tav>
                                      </p:tavLst>
                                    </p:anim>
                                    <p:set>
                                      <p:cBhvr>
                                        <p:cTn id="15" dur="500"/>
                                        <p:tgtEl>
                                          <p:spTgt spid="77844">
                                            <p:txEl>
                                              <p:pRg st="4" end="4"/>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7843"/>
                                        </p:tgtEl>
                                        <p:attrNameLst>
                                          <p:attrName>style.visibility</p:attrName>
                                        </p:attrNameLst>
                                      </p:cBhvr>
                                      <p:to>
                                        <p:strVal val="hidden"/>
                                      </p:to>
                                    </p:set>
                                  </p:childTnLst>
                                </p:cTn>
                              </p:par>
                              <p:par>
                                <p:cTn id="20" presetID="1" presetClass="exit" presetSubtype="0" fill="hold" grpId="0" nodeType="withEffect">
                                  <p:stCondLst>
                                    <p:cond delay="0"/>
                                  </p:stCondLst>
                                  <p:iterate type="lt">
                                    <p:tmAbs val="0"/>
                                  </p:iterate>
                                  <p:childTnLst>
                                    <p:set>
                                      <p:cBhvr>
                                        <p:cTn id="21" dur="1" fill="hold">
                                          <p:stCondLst>
                                            <p:cond delay="0"/>
                                          </p:stCondLst>
                                        </p:cTn>
                                        <p:tgtEl>
                                          <p:spTgt spid="77844">
                                            <p:txEl>
                                              <p:pRg st="0" end="0"/>
                                            </p:txEl>
                                          </p:spTgt>
                                        </p:tgtEl>
                                        <p:attrNameLst>
                                          <p:attrName>style.visibility</p:attrName>
                                        </p:attrNameLst>
                                      </p:cBhvr>
                                      <p:to>
                                        <p:strVal val="hidden"/>
                                      </p:to>
                                    </p:set>
                                  </p:childTnLst>
                                </p:cTn>
                              </p:par>
                              <p:par>
                                <p:cTn id="22" presetID="1" presetClass="exit" presetSubtype="0" fill="hold" grpId="0" nodeType="withEffect">
                                  <p:stCondLst>
                                    <p:cond delay="0"/>
                                  </p:stCondLst>
                                  <p:iterate type="lt">
                                    <p:tmAbs val="0"/>
                                  </p:iterate>
                                  <p:childTnLst>
                                    <p:set>
                                      <p:cBhvr>
                                        <p:cTn id="23" dur="1" fill="hold">
                                          <p:stCondLst>
                                            <p:cond delay="0"/>
                                          </p:stCondLst>
                                        </p:cTn>
                                        <p:tgtEl>
                                          <p:spTgt spid="77844">
                                            <p:txEl>
                                              <p:pRg st="4" end="4"/>
                                            </p:txEl>
                                          </p:spTgt>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77844">
                                            <p:bg/>
                                          </p:spTgt>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44" grpId="0" build="allAtOnce"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8C646C88-9CD3-4612-A31D-D8B07191EA0D}" type="slidenum">
              <a:rPr lang="en-US"/>
              <a:pPr/>
              <a:t>51</a:t>
            </a:fld>
            <a:endParaRPr lang="en-US"/>
          </a:p>
        </p:txBody>
      </p:sp>
      <p:sp>
        <p:nvSpPr>
          <p:cNvPr id="79874" name="Rectangle 2"/>
          <p:cNvSpPr>
            <a:spLocks noGrp="1" noChangeArrowheads="1"/>
          </p:cNvSpPr>
          <p:nvPr>
            <p:ph type="title"/>
          </p:nvPr>
        </p:nvSpPr>
        <p:spPr/>
        <p:txBody>
          <a:bodyPr/>
          <a:lstStyle/>
          <a:p>
            <a:r>
              <a:rPr lang="en-US"/>
              <a:t>Database Software</a:t>
            </a:r>
          </a:p>
        </p:txBody>
      </p:sp>
      <p:sp>
        <p:nvSpPr>
          <p:cNvPr id="79875" name="Rectangle 3"/>
          <p:cNvSpPr>
            <a:spLocks noGrp="1" noChangeArrowheads="1"/>
          </p:cNvSpPr>
          <p:nvPr>
            <p:ph type="body" sz="half" idx="1"/>
          </p:nvPr>
        </p:nvSpPr>
        <p:spPr>
          <a:xfrm>
            <a:off x="457200" y="1447800"/>
            <a:ext cx="7620000" cy="1981200"/>
          </a:xfrm>
        </p:spPr>
        <p:txBody>
          <a:bodyPr>
            <a:normAutofit fontScale="62500" lnSpcReduction="20000"/>
          </a:bodyPr>
          <a:lstStyle/>
          <a:p>
            <a:pPr>
              <a:lnSpc>
                <a:spcPct val="90000"/>
              </a:lnSpc>
            </a:pPr>
            <a:r>
              <a:rPr lang="en-US" sz="2800"/>
              <a:t>Used as a complex electronic filing system </a:t>
            </a:r>
          </a:p>
          <a:p>
            <a:pPr>
              <a:lnSpc>
                <a:spcPct val="90000"/>
              </a:lnSpc>
            </a:pPr>
            <a:r>
              <a:rPr lang="en-US" sz="2800"/>
              <a:t>Features include</a:t>
            </a:r>
          </a:p>
          <a:p>
            <a:pPr lvl="1">
              <a:lnSpc>
                <a:spcPct val="90000"/>
              </a:lnSpc>
            </a:pPr>
            <a:r>
              <a:rPr lang="en-US" sz="2400"/>
              <a:t>Ability to group, sort, and retrieve data and generate reports</a:t>
            </a:r>
          </a:p>
          <a:p>
            <a:pPr lvl="1">
              <a:lnSpc>
                <a:spcPct val="90000"/>
              </a:lnSpc>
            </a:pPr>
            <a:r>
              <a:rPr lang="en-US" sz="2400"/>
              <a:t>Organized into fields, records, and tables</a:t>
            </a:r>
          </a:p>
          <a:p>
            <a:pPr>
              <a:lnSpc>
                <a:spcPct val="90000"/>
              </a:lnSpc>
            </a:pPr>
            <a:r>
              <a:rPr lang="en-US" sz="2800"/>
              <a:t>Examples</a:t>
            </a:r>
            <a:endParaRPr lang="en-US" sz="2400"/>
          </a:p>
          <a:p>
            <a:pPr lvl="1">
              <a:lnSpc>
                <a:spcPct val="90000"/>
              </a:lnSpc>
            </a:pPr>
            <a:r>
              <a:rPr lang="en-US" sz="2400"/>
              <a:t>Corel </a:t>
            </a:r>
            <a:br>
              <a:rPr lang="en-US" sz="2400"/>
            </a:br>
            <a:r>
              <a:rPr lang="en-US" sz="2400"/>
              <a:t>Paradox</a:t>
            </a:r>
          </a:p>
          <a:p>
            <a:pPr lvl="1">
              <a:lnSpc>
                <a:spcPct val="90000"/>
              </a:lnSpc>
            </a:pPr>
            <a:r>
              <a:rPr lang="en-US" sz="2400"/>
              <a:t>Microsoft </a:t>
            </a:r>
            <a:br>
              <a:rPr lang="en-US" sz="2400"/>
            </a:br>
            <a:r>
              <a:rPr lang="en-US" sz="2400"/>
              <a:t>Access</a:t>
            </a:r>
            <a:endParaRPr lang="en-US" sz="2000"/>
          </a:p>
          <a:p>
            <a:pPr>
              <a:lnSpc>
                <a:spcPct val="90000"/>
              </a:lnSpc>
            </a:pPr>
            <a:endParaRPr lang="en-US" sz="2400"/>
          </a:p>
          <a:p>
            <a:pPr>
              <a:lnSpc>
                <a:spcPct val="90000"/>
              </a:lnSpc>
            </a:pPr>
            <a:endParaRPr lang="en-US" sz="2400"/>
          </a:p>
        </p:txBody>
      </p:sp>
      <p:pic>
        <p:nvPicPr>
          <p:cNvPr id="79876" name="Picture 4" descr="AAFOAST0"/>
          <p:cNvPicPr>
            <a:picLocks noGrp="1" noChangeAspect="1" noChangeArrowheads="1"/>
          </p:cNvPicPr>
          <p:nvPr>
            <p:ph sz="half" idx="2"/>
          </p:nvPr>
        </p:nvPicPr>
        <p:blipFill>
          <a:blip r:embed="rId3"/>
          <a:srcRect/>
          <a:stretch>
            <a:fillRect/>
          </a:stretch>
        </p:blipFill>
        <p:spPr>
          <a:xfrm>
            <a:off x="3352800" y="3736975"/>
            <a:ext cx="5562600" cy="2816225"/>
          </a:xfrm>
          <a:noFill/>
          <a:ln/>
        </p:spPr>
      </p:pic>
    </p:spTree>
  </p:cSld>
  <p:clrMapOvr>
    <a:masterClrMapping/>
  </p:clrMapOvr>
  <p:transition>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230328AD-ADEF-4F6F-AD99-DB03849E7660}" type="slidenum">
              <a:rPr lang="en-US"/>
              <a:pPr/>
              <a:t>52</a:t>
            </a:fld>
            <a:endParaRPr lang="en-US"/>
          </a:p>
        </p:txBody>
      </p:sp>
      <p:sp>
        <p:nvSpPr>
          <p:cNvPr id="81922" name="Rectangle 2"/>
          <p:cNvSpPr>
            <a:spLocks noGrp="1" noChangeArrowheads="1"/>
          </p:cNvSpPr>
          <p:nvPr>
            <p:ph type="title"/>
          </p:nvPr>
        </p:nvSpPr>
        <p:spPr/>
        <p:txBody>
          <a:bodyPr>
            <a:normAutofit fontScale="90000"/>
          </a:bodyPr>
          <a:lstStyle/>
          <a:p>
            <a:r>
              <a:rPr lang="en-US" sz="4000"/>
              <a:t>Personal Information Manager Software</a:t>
            </a:r>
          </a:p>
        </p:txBody>
      </p:sp>
      <p:sp>
        <p:nvSpPr>
          <p:cNvPr id="81923" name="Rectangle 3"/>
          <p:cNvSpPr>
            <a:spLocks noGrp="1" noChangeArrowheads="1"/>
          </p:cNvSpPr>
          <p:nvPr>
            <p:ph type="body" sz="half" idx="1"/>
          </p:nvPr>
        </p:nvSpPr>
        <p:spPr>
          <a:xfrm>
            <a:off x="457200" y="1600200"/>
            <a:ext cx="8382000" cy="2743200"/>
          </a:xfrm>
        </p:spPr>
        <p:txBody>
          <a:bodyPr/>
          <a:lstStyle/>
          <a:p>
            <a:pPr>
              <a:lnSpc>
                <a:spcPct val="80000"/>
              </a:lnSpc>
            </a:pPr>
            <a:r>
              <a:rPr lang="en-US" sz="2400"/>
              <a:t>Used to </a:t>
            </a:r>
            <a:r>
              <a:rPr lang="en-US" sz="2400">
                <a:latin typeface="Helvetica" charset="0"/>
              </a:rPr>
              <a:t>replace the management tools found on </a:t>
            </a:r>
            <a:br>
              <a:rPr lang="en-US" sz="2400">
                <a:latin typeface="Helvetica" charset="0"/>
              </a:rPr>
            </a:br>
            <a:r>
              <a:rPr lang="en-US" sz="2400">
                <a:latin typeface="Helvetica" charset="0"/>
              </a:rPr>
              <a:t>a traditional desk</a:t>
            </a:r>
            <a:endParaRPr lang="en-US" sz="2400"/>
          </a:p>
          <a:p>
            <a:pPr>
              <a:lnSpc>
                <a:spcPct val="80000"/>
              </a:lnSpc>
            </a:pPr>
            <a:r>
              <a:rPr lang="en-US" sz="2400"/>
              <a:t>Features include</a:t>
            </a:r>
            <a:endParaRPr lang="en-US" sz="2000"/>
          </a:p>
          <a:p>
            <a:pPr lvl="1">
              <a:lnSpc>
                <a:spcPct val="80000"/>
              </a:lnSpc>
            </a:pPr>
            <a:r>
              <a:rPr lang="en-US" sz="2000">
                <a:latin typeface="Helvetica" charset="0"/>
              </a:rPr>
              <a:t>Calendar, address book, notepad, to-do list</a:t>
            </a:r>
          </a:p>
          <a:p>
            <a:pPr lvl="1">
              <a:lnSpc>
                <a:spcPct val="80000"/>
              </a:lnSpc>
            </a:pPr>
            <a:r>
              <a:rPr lang="en-US" sz="2000">
                <a:latin typeface="Helvetica" charset="0"/>
              </a:rPr>
              <a:t>Some contain e-mail management features</a:t>
            </a:r>
            <a:r>
              <a:rPr lang="en-US" sz="1800">
                <a:latin typeface="Helvetica" charset="0"/>
              </a:rPr>
              <a:t> </a:t>
            </a:r>
            <a:endParaRPr lang="en-US" sz="2000"/>
          </a:p>
          <a:p>
            <a:pPr>
              <a:lnSpc>
                <a:spcPct val="80000"/>
              </a:lnSpc>
            </a:pPr>
            <a:r>
              <a:rPr lang="en-US" sz="2400"/>
              <a:t>Examples</a:t>
            </a:r>
            <a:endParaRPr lang="en-US" sz="2000"/>
          </a:p>
          <a:p>
            <a:pPr lvl="1">
              <a:lnSpc>
                <a:spcPct val="80000"/>
              </a:lnSpc>
            </a:pPr>
            <a:r>
              <a:rPr lang="en-US" sz="2000"/>
              <a:t>Lotus Organizer</a:t>
            </a:r>
          </a:p>
          <a:p>
            <a:pPr lvl="1">
              <a:lnSpc>
                <a:spcPct val="80000"/>
              </a:lnSpc>
            </a:pPr>
            <a:r>
              <a:rPr lang="en-US" sz="2000"/>
              <a:t>Microsoft Outlook</a:t>
            </a:r>
            <a:endParaRPr lang="en-US" sz="1800"/>
          </a:p>
          <a:p>
            <a:pPr>
              <a:lnSpc>
                <a:spcPct val="80000"/>
              </a:lnSpc>
            </a:pPr>
            <a:endParaRPr lang="en-US" sz="2000"/>
          </a:p>
          <a:p>
            <a:pPr>
              <a:lnSpc>
                <a:spcPct val="80000"/>
              </a:lnSpc>
            </a:pPr>
            <a:endParaRPr lang="en-US" sz="2000"/>
          </a:p>
        </p:txBody>
      </p:sp>
      <p:pic>
        <p:nvPicPr>
          <p:cNvPr id="81924" name="Picture 4" descr="AAFOASU0"/>
          <p:cNvPicPr>
            <a:picLocks noGrp="1" noChangeAspect="1" noChangeArrowheads="1"/>
          </p:cNvPicPr>
          <p:nvPr>
            <p:ph sz="half" idx="2"/>
          </p:nvPr>
        </p:nvPicPr>
        <p:blipFill>
          <a:blip r:embed="rId3"/>
          <a:srcRect/>
          <a:stretch>
            <a:fillRect/>
          </a:stretch>
        </p:blipFill>
        <p:spPr>
          <a:xfrm>
            <a:off x="3429000" y="3581400"/>
            <a:ext cx="4953000" cy="2476500"/>
          </a:xfrm>
          <a:noFill/>
          <a:ln/>
        </p:spPr>
      </p:pic>
    </p:spTree>
  </p:cSld>
  <p:clrMapOvr>
    <a:masterClrMapping/>
  </p:clrMapOvr>
  <p:transition>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t>© 2007 Prentice-Hall, Inc.</a:t>
            </a:r>
          </a:p>
          <a:p>
            <a:endParaRPr lang="en-US"/>
          </a:p>
        </p:txBody>
      </p:sp>
      <p:sp>
        <p:nvSpPr>
          <p:cNvPr id="10" name="Slide Number Placeholder 5"/>
          <p:cNvSpPr>
            <a:spLocks noGrp="1"/>
          </p:cNvSpPr>
          <p:nvPr>
            <p:ph type="sldNum" sz="quarter" idx="12"/>
          </p:nvPr>
        </p:nvSpPr>
        <p:spPr/>
        <p:txBody>
          <a:bodyPr/>
          <a:lstStyle/>
          <a:p>
            <a:fld id="{9430932D-4063-442F-9B09-3C4C416A685A}" type="slidenum">
              <a:rPr lang="en-US"/>
              <a:pPr/>
              <a:t>53</a:t>
            </a:fld>
            <a:endParaRPr lang="en-US"/>
          </a:p>
        </p:txBody>
      </p:sp>
      <p:sp>
        <p:nvSpPr>
          <p:cNvPr id="83970" name="Rectangle 2"/>
          <p:cNvSpPr>
            <a:spLocks noGrp="1" noChangeArrowheads="1"/>
          </p:cNvSpPr>
          <p:nvPr>
            <p:ph type="title"/>
          </p:nvPr>
        </p:nvSpPr>
        <p:spPr/>
        <p:txBody>
          <a:bodyPr/>
          <a:lstStyle/>
          <a:p>
            <a:r>
              <a:rPr lang="en-US"/>
              <a:t>Productivity Software Tools</a:t>
            </a:r>
          </a:p>
        </p:txBody>
      </p:sp>
      <p:pic>
        <p:nvPicPr>
          <p:cNvPr id="83971" name="Picture 3"/>
          <p:cNvPicPr>
            <a:picLocks noChangeAspect="1" noChangeArrowheads="1"/>
          </p:cNvPicPr>
          <p:nvPr/>
        </p:nvPicPr>
        <p:blipFill>
          <a:blip r:embed="rId3"/>
          <a:srcRect/>
          <a:stretch>
            <a:fillRect/>
          </a:stretch>
        </p:blipFill>
        <p:spPr bwMode="auto">
          <a:xfrm>
            <a:off x="990600" y="3352800"/>
            <a:ext cx="2362200" cy="2362200"/>
          </a:xfrm>
          <a:prstGeom prst="rect">
            <a:avLst/>
          </a:prstGeom>
          <a:noFill/>
          <a:ln w="9525">
            <a:noFill/>
            <a:miter lim="800000"/>
            <a:headEnd/>
            <a:tailEnd/>
          </a:ln>
          <a:effectLst/>
        </p:spPr>
      </p:pic>
      <p:pic>
        <p:nvPicPr>
          <p:cNvPr id="83972" name="Picture 4"/>
          <p:cNvPicPr>
            <a:picLocks noChangeAspect="1" noChangeArrowheads="1"/>
          </p:cNvPicPr>
          <p:nvPr/>
        </p:nvPicPr>
        <p:blipFill>
          <a:blip r:embed="rId4"/>
          <a:srcRect/>
          <a:stretch>
            <a:fillRect/>
          </a:stretch>
        </p:blipFill>
        <p:spPr bwMode="auto">
          <a:xfrm>
            <a:off x="3581400" y="3352800"/>
            <a:ext cx="2084388" cy="2362200"/>
          </a:xfrm>
          <a:prstGeom prst="rect">
            <a:avLst/>
          </a:prstGeom>
          <a:noFill/>
          <a:ln w="9525">
            <a:noFill/>
            <a:miter lim="800000"/>
            <a:headEnd/>
            <a:tailEnd/>
          </a:ln>
          <a:effectLst/>
        </p:spPr>
      </p:pic>
      <p:pic>
        <p:nvPicPr>
          <p:cNvPr id="83973" name="Picture 5"/>
          <p:cNvPicPr>
            <a:picLocks noChangeAspect="1" noChangeArrowheads="1"/>
          </p:cNvPicPr>
          <p:nvPr/>
        </p:nvPicPr>
        <p:blipFill>
          <a:blip r:embed="rId5"/>
          <a:srcRect/>
          <a:stretch>
            <a:fillRect/>
          </a:stretch>
        </p:blipFill>
        <p:spPr bwMode="auto">
          <a:xfrm>
            <a:off x="6096000" y="3352800"/>
            <a:ext cx="2362200" cy="1668463"/>
          </a:xfrm>
          <a:prstGeom prst="rect">
            <a:avLst/>
          </a:prstGeom>
          <a:noFill/>
          <a:ln w="9525">
            <a:noFill/>
            <a:miter lim="800000"/>
            <a:headEnd/>
            <a:tailEnd/>
          </a:ln>
          <a:effectLst/>
        </p:spPr>
      </p:pic>
      <p:pic>
        <p:nvPicPr>
          <p:cNvPr id="83974" name="Picture 6"/>
          <p:cNvPicPr>
            <a:picLocks noChangeAspect="1" noChangeArrowheads="1"/>
          </p:cNvPicPr>
          <p:nvPr/>
        </p:nvPicPr>
        <p:blipFill>
          <a:blip r:embed="rId6"/>
          <a:srcRect/>
          <a:stretch>
            <a:fillRect/>
          </a:stretch>
        </p:blipFill>
        <p:spPr bwMode="auto">
          <a:xfrm>
            <a:off x="6096000" y="5173663"/>
            <a:ext cx="2362200" cy="1047750"/>
          </a:xfrm>
          <a:prstGeom prst="rect">
            <a:avLst/>
          </a:prstGeom>
          <a:noFill/>
          <a:ln w="9525">
            <a:noFill/>
            <a:miter lim="800000"/>
            <a:headEnd/>
            <a:tailEnd/>
          </a:ln>
          <a:effectLst/>
        </p:spPr>
      </p:pic>
      <p:sp>
        <p:nvSpPr>
          <p:cNvPr id="83982" name="Rectangle 14"/>
          <p:cNvSpPr>
            <a:spLocks noGrp="1" noChangeArrowheads="1"/>
          </p:cNvSpPr>
          <p:nvPr>
            <p:ph type="body" idx="1"/>
          </p:nvPr>
        </p:nvSpPr>
        <p:spPr>
          <a:xfrm>
            <a:off x="320675" y="1570038"/>
            <a:ext cx="5195888" cy="1706562"/>
          </a:xfrm>
        </p:spPr>
        <p:txBody>
          <a:bodyPr/>
          <a:lstStyle/>
          <a:p>
            <a:r>
              <a:rPr lang="en-US"/>
              <a:t>Wizards</a:t>
            </a:r>
          </a:p>
          <a:p>
            <a:pPr lvl="1"/>
            <a:r>
              <a:rPr lang="en-US"/>
              <a:t>Step-by-step guides to help you complete a task</a:t>
            </a:r>
          </a:p>
          <a:p>
            <a:endParaRPr lang="en-US"/>
          </a:p>
          <a:p>
            <a:pPr lvl="1"/>
            <a:endParaRPr lang="en-US"/>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t>© 2007 Prentice-Hall, Inc.</a:t>
            </a:r>
          </a:p>
          <a:p>
            <a:endParaRPr lang="en-US"/>
          </a:p>
        </p:txBody>
      </p:sp>
      <p:sp>
        <p:nvSpPr>
          <p:cNvPr id="8" name="Slide Number Placeholder 5"/>
          <p:cNvSpPr>
            <a:spLocks noGrp="1"/>
          </p:cNvSpPr>
          <p:nvPr>
            <p:ph type="sldNum" sz="quarter" idx="12"/>
          </p:nvPr>
        </p:nvSpPr>
        <p:spPr/>
        <p:txBody>
          <a:bodyPr/>
          <a:lstStyle/>
          <a:p>
            <a:fld id="{F67BB622-4B42-43AE-8CE7-B806B9046E57}" type="slidenum">
              <a:rPr lang="en-US"/>
              <a:pPr/>
              <a:t>54</a:t>
            </a:fld>
            <a:endParaRPr lang="en-US"/>
          </a:p>
        </p:txBody>
      </p:sp>
      <p:sp>
        <p:nvSpPr>
          <p:cNvPr id="144386" name="Rectangle 2"/>
          <p:cNvSpPr>
            <a:spLocks noGrp="1" noChangeArrowheads="1"/>
          </p:cNvSpPr>
          <p:nvPr>
            <p:ph type="title"/>
          </p:nvPr>
        </p:nvSpPr>
        <p:spPr>
          <a:xfrm>
            <a:off x="457200" y="609600"/>
            <a:ext cx="8229600" cy="1143000"/>
          </a:xfrm>
        </p:spPr>
        <p:txBody>
          <a:bodyPr/>
          <a:lstStyle/>
          <a:p>
            <a:r>
              <a:rPr lang="en-US"/>
              <a:t>Productivity Software Tools</a:t>
            </a:r>
          </a:p>
        </p:txBody>
      </p:sp>
      <p:sp>
        <p:nvSpPr>
          <p:cNvPr id="144387" name="Rectangle 3"/>
          <p:cNvSpPr>
            <a:spLocks noGrp="1" noChangeArrowheads="1"/>
          </p:cNvSpPr>
          <p:nvPr>
            <p:ph type="body" idx="1"/>
          </p:nvPr>
        </p:nvSpPr>
        <p:spPr>
          <a:xfrm>
            <a:off x="457200" y="1752600"/>
            <a:ext cx="8229600" cy="4525963"/>
          </a:xfrm>
        </p:spPr>
        <p:txBody>
          <a:bodyPr/>
          <a:lstStyle/>
          <a:p>
            <a:r>
              <a:rPr lang="en-US"/>
              <a:t>Templates</a:t>
            </a:r>
          </a:p>
          <a:p>
            <a:pPr lvl="1"/>
            <a:r>
              <a:rPr lang="en-US"/>
              <a:t>re-designed forms included with software</a:t>
            </a:r>
          </a:p>
        </p:txBody>
      </p:sp>
      <p:pic>
        <p:nvPicPr>
          <p:cNvPr id="144388" name="Picture 4"/>
          <p:cNvPicPr>
            <a:picLocks noChangeAspect="1" noChangeArrowheads="1"/>
          </p:cNvPicPr>
          <p:nvPr/>
        </p:nvPicPr>
        <p:blipFill>
          <a:blip r:embed="rId2"/>
          <a:srcRect l="18002" t="27254" r="10596" b="9627"/>
          <a:stretch>
            <a:fillRect/>
          </a:stretch>
        </p:blipFill>
        <p:spPr bwMode="auto">
          <a:xfrm>
            <a:off x="1066800" y="3048000"/>
            <a:ext cx="3429000" cy="2274888"/>
          </a:xfrm>
          <a:prstGeom prst="rect">
            <a:avLst/>
          </a:prstGeom>
          <a:noFill/>
          <a:ln w="12700">
            <a:solidFill>
              <a:schemeClr val="tx1"/>
            </a:solidFill>
            <a:miter lim="800000"/>
            <a:headEnd/>
            <a:tailEnd/>
          </a:ln>
          <a:effectLst/>
        </p:spPr>
      </p:pic>
      <p:pic>
        <p:nvPicPr>
          <p:cNvPr id="144389" name="Picture 5"/>
          <p:cNvPicPr>
            <a:picLocks noChangeAspect="1" noChangeArrowheads="1"/>
          </p:cNvPicPr>
          <p:nvPr/>
        </p:nvPicPr>
        <p:blipFill>
          <a:blip r:embed="rId3"/>
          <a:srcRect l="18565" t="29129" r="11720" b="9752"/>
          <a:stretch>
            <a:fillRect/>
          </a:stretch>
        </p:blipFill>
        <p:spPr bwMode="auto">
          <a:xfrm>
            <a:off x="4724400" y="3048000"/>
            <a:ext cx="3505200" cy="2274888"/>
          </a:xfrm>
          <a:prstGeom prst="rect">
            <a:avLst/>
          </a:prstGeom>
          <a:noFill/>
          <a:ln w="12700">
            <a:solidFill>
              <a:schemeClr val="tx1"/>
            </a:solidFill>
            <a:miter lim="800000"/>
            <a:headEnd/>
            <a:tailEnd/>
          </a:ln>
          <a:effec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t>© 2007 Prentice-Hall, Inc.</a:t>
            </a:r>
          </a:p>
          <a:p>
            <a:endParaRPr lang="en-US"/>
          </a:p>
        </p:txBody>
      </p:sp>
      <p:sp>
        <p:nvSpPr>
          <p:cNvPr id="10" name="Slide Number Placeholder 5"/>
          <p:cNvSpPr>
            <a:spLocks noGrp="1"/>
          </p:cNvSpPr>
          <p:nvPr>
            <p:ph type="sldNum" sz="quarter" idx="12"/>
          </p:nvPr>
        </p:nvSpPr>
        <p:spPr/>
        <p:txBody>
          <a:bodyPr/>
          <a:lstStyle/>
          <a:p>
            <a:fld id="{9FCA3648-E62F-4E0C-81DC-C2CE17E518E0}" type="slidenum">
              <a:rPr lang="en-US"/>
              <a:pPr/>
              <a:t>55</a:t>
            </a:fld>
            <a:endParaRPr lang="en-US"/>
          </a:p>
        </p:txBody>
      </p:sp>
      <p:sp>
        <p:nvSpPr>
          <p:cNvPr id="145410" name="Rectangle 2"/>
          <p:cNvSpPr>
            <a:spLocks noGrp="1" noChangeArrowheads="1"/>
          </p:cNvSpPr>
          <p:nvPr>
            <p:ph type="title"/>
          </p:nvPr>
        </p:nvSpPr>
        <p:spPr/>
        <p:txBody>
          <a:bodyPr/>
          <a:lstStyle/>
          <a:p>
            <a:r>
              <a:rPr lang="en-US"/>
              <a:t>Productivity Software Tools</a:t>
            </a:r>
          </a:p>
        </p:txBody>
      </p:sp>
      <p:sp>
        <p:nvSpPr>
          <p:cNvPr id="145411" name="Rectangle 3"/>
          <p:cNvSpPr>
            <a:spLocks noGrp="1" noChangeArrowheads="1"/>
          </p:cNvSpPr>
          <p:nvPr>
            <p:ph type="body" idx="1"/>
          </p:nvPr>
        </p:nvSpPr>
        <p:spPr>
          <a:xfrm>
            <a:off x="457200" y="1600200"/>
            <a:ext cx="8229600" cy="1600200"/>
          </a:xfrm>
        </p:spPr>
        <p:txBody>
          <a:bodyPr/>
          <a:lstStyle/>
          <a:p>
            <a:r>
              <a:rPr lang="en-US"/>
              <a:t>Macros</a:t>
            </a:r>
          </a:p>
          <a:p>
            <a:pPr lvl="1"/>
            <a:r>
              <a:rPr lang="en-US"/>
              <a:t>Small programs that group a series of commands to run as a single command</a:t>
            </a:r>
          </a:p>
        </p:txBody>
      </p:sp>
      <p:grpSp>
        <p:nvGrpSpPr>
          <p:cNvPr id="2" name="Group 4"/>
          <p:cNvGrpSpPr>
            <a:grpSpLocks/>
          </p:cNvGrpSpPr>
          <p:nvPr/>
        </p:nvGrpSpPr>
        <p:grpSpPr bwMode="auto">
          <a:xfrm>
            <a:off x="3124200" y="3200400"/>
            <a:ext cx="2819400" cy="3074988"/>
            <a:chOff x="3487" y="1545"/>
            <a:chExt cx="2273" cy="2369"/>
          </a:xfrm>
        </p:grpSpPr>
        <p:pic>
          <p:nvPicPr>
            <p:cNvPr id="145413" name="Picture 5"/>
            <p:cNvPicPr>
              <a:picLocks noChangeAspect="1" noChangeArrowheads="1"/>
            </p:cNvPicPr>
            <p:nvPr/>
          </p:nvPicPr>
          <p:blipFill>
            <a:blip r:embed="rId2"/>
            <a:srcRect/>
            <a:stretch>
              <a:fillRect/>
            </a:stretch>
          </p:blipFill>
          <p:spPr bwMode="auto">
            <a:xfrm>
              <a:off x="3487" y="1545"/>
              <a:ext cx="2273" cy="2369"/>
            </a:xfrm>
            <a:prstGeom prst="rect">
              <a:avLst/>
            </a:prstGeom>
            <a:noFill/>
            <a:ln w="9525">
              <a:noFill/>
              <a:miter lim="800000"/>
              <a:headEnd/>
              <a:tailEnd/>
            </a:ln>
            <a:effectLst/>
          </p:spPr>
        </p:pic>
        <p:sp>
          <p:nvSpPr>
            <p:cNvPr id="145414" name="Rectangle 6"/>
            <p:cNvSpPr>
              <a:spLocks noChangeArrowheads="1"/>
            </p:cNvSpPr>
            <p:nvPr/>
          </p:nvSpPr>
          <p:spPr bwMode="auto">
            <a:xfrm>
              <a:off x="4503" y="2266"/>
              <a:ext cx="653" cy="105"/>
            </a:xfrm>
            <a:prstGeom prst="rect">
              <a:avLst/>
            </a:prstGeom>
            <a:solidFill>
              <a:schemeClr val="bg1"/>
            </a:solidFill>
            <a:ln w="9525">
              <a:noFill/>
              <a:miter lim="800000"/>
              <a:headEnd/>
              <a:tailEnd/>
            </a:ln>
            <a:effectLst/>
          </p:spPr>
          <p:txBody>
            <a:bodyPr wrap="none" anchor="ctr"/>
            <a:lstStyle/>
            <a:p>
              <a:endParaRPr lang="en-US"/>
            </a:p>
          </p:txBody>
        </p:sp>
        <p:sp>
          <p:nvSpPr>
            <p:cNvPr id="145415" name="Rectangle 7"/>
            <p:cNvSpPr>
              <a:spLocks noChangeArrowheads="1"/>
            </p:cNvSpPr>
            <p:nvPr/>
          </p:nvSpPr>
          <p:spPr bwMode="auto">
            <a:xfrm>
              <a:off x="4512" y="3140"/>
              <a:ext cx="653" cy="105"/>
            </a:xfrm>
            <a:prstGeom prst="rect">
              <a:avLst/>
            </a:prstGeom>
            <a:solidFill>
              <a:schemeClr val="bg1"/>
            </a:solidFill>
            <a:ln w="9525">
              <a:noFill/>
              <a:miter lim="800000"/>
              <a:headEnd/>
              <a:tailEnd/>
            </a:ln>
            <a:effectLst/>
          </p:spPr>
          <p:txBody>
            <a:bodyPr wrap="none" anchor="ctr"/>
            <a:lstStyle/>
            <a:p>
              <a:endParaRPr lang="en-US"/>
            </a:p>
          </p:txBody>
        </p:sp>
      </p:gr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Date Placeholder 4"/>
          <p:cNvSpPr>
            <a:spLocks noGrp="1"/>
          </p:cNvSpPr>
          <p:nvPr>
            <p:ph type="dt" sz="half" idx="10"/>
          </p:nvPr>
        </p:nvSpPr>
        <p:spPr/>
        <p:txBody>
          <a:bodyPr/>
          <a:lstStyle/>
          <a:p>
            <a:r>
              <a:rPr lang="en-US"/>
              <a:t>© 2007 Prentice-Hall, Inc.</a:t>
            </a:r>
          </a:p>
          <a:p>
            <a:endParaRPr lang="en-US"/>
          </a:p>
        </p:txBody>
      </p:sp>
      <p:sp>
        <p:nvSpPr>
          <p:cNvPr id="10" name="Slide Number Placeholder 6"/>
          <p:cNvSpPr>
            <a:spLocks noGrp="1"/>
          </p:cNvSpPr>
          <p:nvPr>
            <p:ph type="sldNum" sz="quarter" idx="12"/>
          </p:nvPr>
        </p:nvSpPr>
        <p:spPr/>
        <p:txBody>
          <a:bodyPr/>
          <a:lstStyle/>
          <a:p>
            <a:fld id="{7F896C59-40FB-4417-9776-38EBAE8A6EC8}" type="slidenum">
              <a:rPr lang="en-US"/>
              <a:pPr/>
              <a:t>56</a:t>
            </a:fld>
            <a:endParaRPr lang="en-US"/>
          </a:p>
        </p:txBody>
      </p:sp>
      <p:sp>
        <p:nvSpPr>
          <p:cNvPr id="86018" name="Rectangle 2"/>
          <p:cNvSpPr>
            <a:spLocks noGrp="1" noChangeArrowheads="1"/>
          </p:cNvSpPr>
          <p:nvPr>
            <p:ph type="title"/>
          </p:nvPr>
        </p:nvSpPr>
        <p:spPr/>
        <p:txBody>
          <a:bodyPr>
            <a:normAutofit fontScale="90000"/>
          </a:bodyPr>
          <a:lstStyle/>
          <a:p>
            <a:r>
              <a:rPr lang="en-US" sz="3600"/>
              <a:t>Integrated Software Applications </a:t>
            </a:r>
            <a:br>
              <a:rPr lang="en-US" sz="3600"/>
            </a:br>
            <a:r>
              <a:rPr lang="en-US" sz="3600"/>
              <a:t>vs. Software Suites</a:t>
            </a:r>
            <a:endParaRPr lang="en-US" sz="4000"/>
          </a:p>
        </p:txBody>
      </p:sp>
      <p:sp>
        <p:nvSpPr>
          <p:cNvPr id="86019" name="Rectangle 3"/>
          <p:cNvSpPr>
            <a:spLocks noGrp="1" noChangeArrowheads="1"/>
          </p:cNvSpPr>
          <p:nvPr>
            <p:ph type="body" sz="half" idx="1"/>
          </p:nvPr>
        </p:nvSpPr>
        <p:spPr>
          <a:xfrm>
            <a:off x="457200" y="1447800"/>
            <a:ext cx="4038600" cy="4784725"/>
          </a:xfrm>
          <a:noFill/>
          <a:ln/>
        </p:spPr>
        <p:txBody>
          <a:bodyPr/>
          <a:lstStyle/>
          <a:p>
            <a:pPr algn="ctr">
              <a:lnSpc>
                <a:spcPct val="90000"/>
              </a:lnSpc>
              <a:buFontTx/>
              <a:buNone/>
            </a:pPr>
            <a:r>
              <a:rPr lang="en-US"/>
              <a:t>Integrated Applications</a:t>
            </a:r>
          </a:p>
          <a:p>
            <a:pPr>
              <a:lnSpc>
                <a:spcPct val="90000"/>
              </a:lnSpc>
            </a:pPr>
            <a:r>
              <a:rPr lang="en-US" sz="2400"/>
              <a:t>Single program that incorporates many software programs</a:t>
            </a:r>
          </a:p>
          <a:p>
            <a:pPr>
              <a:lnSpc>
                <a:spcPct val="90000"/>
              </a:lnSpc>
            </a:pPr>
            <a:r>
              <a:rPr lang="en-US" sz="2400"/>
              <a:t>Complex features are not included</a:t>
            </a:r>
          </a:p>
          <a:p>
            <a:pPr>
              <a:lnSpc>
                <a:spcPct val="90000"/>
              </a:lnSpc>
            </a:pPr>
            <a:r>
              <a:rPr lang="en-US" sz="2400"/>
              <a:t>Example: Microsoft Works</a:t>
            </a:r>
            <a:endParaRPr lang="en-US"/>
          </a:p>
        </p:txBody>
      </p:sp>
      <p:sp>
        <p:nvSpPr>
          <p:cNvPr id="86020" name="Rectangle 4"/>
          <p:cNvSpPr>
            <a:spLocks noGrp="1" noChangeArrowheads="1"/>
          </p:cNvSpPr>
          <p:nvPr>
            <p:ph type="body" sz="half" idx="2"/>
          </p:nvPr>
        </p:nvSpPr>
        <p:spPr>
          <a:xfrm>
            <a:off x="4648200" y="1462088"/>
            <a:ext cx="4038600" cy="2195512"/>
          </a:xfrm>
          <a:noFill/>
        </p:spPr>
        <p:txBody>
          <a:bodyPr/>
          <a:lstStyle/>
          <a:p>
            <a:pPr algn="ctr">
              <a:buFontTx/>
              <a:buNone/>
            </a:pPr>
            <a:r>
              <a:rPr lang="en-US"/>
              <a:t>Software Suites</a:t>
            </a:r>
          </a:p>
          <a:p>
            <a:r>
              <a:rPr lang="en-US" sz="2400"/>
              <a:t>Collection of stand-alone software programs packaged together</a:t>
            </a:r>
            <a:endParaRPr lang="en-US"/>
          </a:p>
        </p:txBody>
      </p:sp>
      <p:pic>
        <p:nvPicPr>
          <p:cNvPr id="86023" name="Picture 7" descr="office"/>
          <p:cNvPicPr>
            <a:picLocks noChangeAspect="1" noChangeArrowheads="1"/>
          </p:cNvPicPr>
          <p:nvPr/>
        </p:nvPicPr>
        <p:blipFill>
          <a:blip r:embed="rId3">
            <a:clrChange>
              <a:clrFrom>
                <a:srgbClr val="A8ADC1"/>
              </a:clrFrom>
              <a:clrTo>
                <a:srgbClr val="A8ADC1">
                  <a:alpha val="0"/>
                </a:srgbClr>
              </a:clrTo>
            </a:clrChange>
          </a:blip>
          <a:srcRect/>
          <a:stretch>
            <a:fillRect/>
          </a:stretch>
        </p:blipFill>
        <p:spPr bwMode="auto">
          <a:xfrm>
            <a:off x="4651375" y="3322638"/>
            <a:ext cx="2159000" cy="2743200"/>
          </a:xfrm>
          <a:prstGeom prst="rect">
            <a:avLst/>
          </a:prstGeom>
          <a:noFill/>
        </p:spPr>
      </p:pic>
      <p:pic>
        <p:nvPicPr>
          <p:cNvPr id="86024" name="Picture 8" descr="smart suite"/>
          <p:cNvPicPr>
            <a:picLocks noChangeAspect="1" noChangeArrowheads="1"/>
          </p:cNvPicPr>
          <p:nvPr/>
        </p:nvPicPr>
        <p:blipFill>
          <a:blip r:embed="rId4">
            <a:clrChange>
              <a:clrFrom>
                <a:srgbClr val="A8ADC1"/>
              </a:clrFrom>
              <a:clrTo>
                <a:srgbClr val="A8ADC1">
                  <a:alpha val="0"/>
                </a:srgbClr>
              </a:clrTo>
            </a:clrChange>
          </a:blip>
          <a:srcRect/>
          <a:stretch>
            <a:fillRect/>
          </a:stretch>
        </p:blipFill>
        <p:spPr bwMode="auto">
          <a:xfrm>
            <a:off x="5614988" y="3692525"/>
            <a:ext cx="2220912" cy="2382838"/>
          </a:xfrm>
          <a:prstGeom prst="rect">
            <a:avLst/>
          </a:prstGeom>
          <a:noFill/>
        </p:spPr>
      </p:pic>
      <p:pic>
        <p:nvPicPr>
          <p:cNvPr id="86025" name="Picture 9" descr="word perfect"/>
          <p:cNvPicPr>
            <a:picLocks noChangeAspect="1" noChangeArrowheads="1"/>
          </p:cNvPicPr>
          <p:nvPr/>
        </p:nvPicPr>
        <p:blipFill>
          <a:blip r:embed="rId5">
            <a:clrChange>
              <a:clrFrom>
                <a:srgbClr val="A8ADC1"/>
              </a:clrFrom>
              <a:clrTo>
                <a:srgbClr val="A8ADC1">
                  <a:alpha val="0"/>
                </a:srgbClr>
              </a:clrTo>
            </a:clrChange>
          </a:blip>
          <a:srcRect/>
          <a:stretch>
            <a:fillRect/>
          </a:stretch>
        </p:blipFill>
        <p:spPr bwMode="auto">
          <a:xfrm>
            <a:off x="6575425" y="3675063"/>
            <a:ext cx="2089150" cy="2528887"/>
          </a:xfrm>
          <a:prstGeom prst="rect">
            <a:avLst/>
          </a:prstGeom>
          <a:noFill/>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2007 Prentice-Hall, Inc.</a:t>
            </a:r>
          </a:p>
          <a:p>
            <a:endParaRPr lang="en-US"/>
          </a:p>
        </p:txBody>
      </p:sp>
      <p:sp>
        <p:nvSpPr>
          <p:cNvPr id="7" name="Slide Number Placeholder 5"/>
          <p:cNvSpPr>
            <a:spLocks noGrp="1"/>
          </p:cNvSpPr>
          <p:nvPr>
            <p:ph type="sldNum" sz="quarter" idx="12"/>
          </p:nvPr>
        </p:nvSpPr>
        <p:spPr/>
        <p:txBody>
          <a:bodyPr/>
          <a:lstStyle/>
          <a:p>
            <a:fld id="{2BFC4ADA-E88C-4643-A9F2-3398027EFFD2}" type="slidenum">
              <a:rPr lang="en-US"/>
              <a:pPr/>
              <a:t>57</a:t>
            </a:fld>
            <a:endParaRPr lang="en-US"/>
          </a:p>
        </p:txBody>
      </p:sp>
      <p:sp>
        <p:nvSpPr>
          <p:cNvPr id="88066" name="AutoShape 2"/>
          <p:cNvSpPr>
            <a:spLocks noChangeArrowheads="1"/>
          </p:cNvSpPr>
          <p:nvPr/>
        </p:nvSpPr>
        <p:spPr bwMode="auto">
          <a:xfrm>
            <a:off x="4968875" y="3032125"/>
            <a:ext cx="3535363" cy="2698750"/>
          </a:xfrm>
          <a:prstGeom prst="bevel">
            <a:avLst>
              <a:gd name="adj" fmla="val 12500"/>
            </a:avLst>
          </a:prstGeom>
          <a:noFill/>
          <a:ln w="9525">
            <a:noFill/>
            <a:miter lim="800000"/>
            <a:headEnd/>
            <a:tailEnd/>
          </a:ln>
          <a:effectLst/>
        </p:spPr>
        <p:txBody>
          <a:bodyPr wrap="none" anchor="ctr"/>
          <a:lstStyle/>
          <a:p>
            <a:endParaRPr lang="en-US"/>
          </a:p>
        </p:txBody>
      </p:sp>
      <p:sp>
        <p:nvSpPr>
          <p:cNvPr id="88067" name="Rectangle 3"/>
          <p:cNvSpPr>
            <a:spLocks noGrp="1" noChangeArrowheads="1"/>
          </p:cNvSpPr>
          <p:nvPr>
            <p:ph type="title"/>
          </p:nvPr>
        </p:nvSpPr>
        <p:spPr/>
        <p:txBody>
          <a:bodyPr>
            <a:normAutofit fontScale="90000"/>
          </a:bodyPr>
          <a:lstStyle/>
          <a:p>
            <a:r>
              <a:rPr lang="en-US" sz="4000"/>
              <a:t>Financial and </a:t>
            </a:r>
            <a:br>
              <a:rPr lang="en-US" sz="4000"/>
            </a:br>
            <a:r>
              <a:rPr lang="en-US" sz="4000"/>
              <a:t>Business-Related Software</a:t>
            </a:r>
          </a:p>
        </p:txBody>
      </p:sp>
      <p:sp>
        <p:nvSpPr>
          <p:cNvPr id="88068" name="Rectangle 4"/>
          <p:cNvSpPr>
            <a:spLocks noGrp="1" noChangeArrowheads="1"/>
          </p:cNvSpPr>
          <p:nvPr>
            <p:ph type="body" idx="1"/>
          </p:nvPr>
        </p:nvSpPr>
        <p:spPr>
          <a:xfrm>
            <a:off x="1219200" y="1874838"/>
            <a:ext cx="7467600" cy="2163762"/>
          </a:xfrm>
        </p:spPr>
        <p:txBody>
          <a:bodyPr/>
          <a:lstStyle/>
          <a:p>
            <a:r>
              <a:rPr lang="en-US"/>
              <a:t>Personal financial software</a:t>
            </a:r>
          </a:p>
          <a:p>
            <a:r>
              <a:rPr lang="en-US"/>
              <a:t>General business software</a:t>
            </a:r>
          </a:p>
          <a:p>
            <a:r>
              <a:rPr lang="en-US"/>
              <a:t>Specialized business software</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r>
              <a:rPr lang="en-US"/>
              <a:t>© 2007 Prentice-Hall, Inc.</a:t>
            </a:r>
          </a:p>
          <a:p>
            <a:endParaRPr lang="en-US"/>
          </a:p>
        </p:txBody>
      </p:sp>
      <p:sp>
        <p:nvSpPr>
          <p:cNvPr id="11" name="Slide Number Placeholder 5"/>
          <p:cNvSpPr>
            <a:spLocks noGrp="1"/>
          </p:cNvSpPr>
          <p:nvPr>
            <p:ph type="sldNum" sz="quarter" idx="12"/>
          </p:nvPr>
        </p:nvSpPr>
        <p:spPr/>
        <p:txBody>
          <a:bodyPr/>
          <a:lstStyle/>
          <a:p>
            <a:fld id="{AE94108C-0D69-4CA4-BD74-78D34D503A93}" type="slidenum">
              <a:rPr lang="en-US"/>
              <a:pPr/>
              <a:t>58</a:t>
            </a:fld>
            <a:endParaRPr lang="en-US"/>
          </a:p>
        </p:txBody>
      </p:sp>
      <p:sp>
        <p:nvSpPr>
          <p:cNvPr id="90125" name="Rectangle 13"/>
          <p:cNvSpPr>
            <a:spLocks noChangeArrowheads="1"/>
          </p:cNvSpPr>
          <p:nvPr/>
        </p:nvSpPr>
        <p:spPr bwMode="auto">
          <a:xfrm>
            <a:off x="4572000" y="2438400"/>
            <a:ext cx="4419600" cy="4267200"/>
          </a:xfrm>
          <a:prstGeom prst="rect">
            <a:avLst/>
          </a:prstGeom>
          <a:solidFill>
            <a:schemeClr val="bg1"/>
          </a:solidFill>
          <a:ln w="9525" algn="ctr">
            <a:noFill/>
            <a:miter lim="800000"/>
            <a:headEnd/>
            <a:tailEnd/>
          </a:ln>
          <a:effectLst/>
        </p:spPr>
        <p:txBody>
          <a:bodyPr wrap="none" anchor="ctr"/>
          <a:lstStyle/>
          <a:p>
            <a:endParaRPr lang="en-US"/>
          </a:p>
        </p:txBody>
      </p:sp>
      <p:sp>
        <p:nvSpPr>
          <p:cNvPr id="90114" name="Rectangle 2"/>
          <p:cNvSpPr>
            <a:spLocks noGrp="1" noChangeArrowheads="1"/>
          </p:cNvSpPr>
          <p:nvPr>
            <p:ph type="title"/>
          </p:nvPr>
        </p:nvSpPr>
        <p:spPr/>
        <p:txBody>
          <a:bodyPr/>
          <a:lstStyle/>
          <a:p>
            <a:r>
              <a:rPr lang="en-US"/>
              <a:t>Personal Financial Software</a:t>
            </a:r>
          </a:p>
        </p:txBody>
      </p:sp>
      <p:sp>
        <p:nvSpPr>
          <p:cNvPr id="90115" name="Rectangle 3"/>
          <p:cNvSpPr>
            <a:spLocks noGrp="1" noChangeArrowheads="1"/>
          </p:cNvSpPr>
          <p:nvPr>
            <p:ph type="body" idx="1"/>
          </p:nvPr>
        </p:nvSpPr>
        <p:spPr>
          <a:xfrm>
            <a:off x="457200" y="1600200"/>
            <a:ext cx="4114800" cy="4800600"/>
          </a:xfrm>
        </p:spPr>
        <p:txBody>
          <a:bodyPr/>
          <a:lstStyle/>
          <a:p>
            <a:pPr>
              <a:lnSpc>
                <a:spcPct val="80000"/>
              </a:lnSpc>
            </a:pPr>
            <a:r>
              <a:rPr lang="en-US"/>
              <a:t>Used to for tax preparation, financial planning, and personal accounting</a:t>
            </a:r>
          </a:p>
          <a:p>
            <a:pPr>
              <a:lnSpc>
                <a:spcPct val="80000"/>
              </a:lnSpc>
            </a:pPr>
            <a:r>
              <a:rPr lang="en-US"/>
              <a:t>Examples</a:t>
            </a:r>
          </a:p>
          <a:p>
            <a:pPr lvl="1">
              <a:lnSpc>
                <a:spcPct val="80000"/>
              </a:lnSpc>
            </a:pPr>
            <a:r>
              <a:rPr lang="en-US" sz="2400">
                <a:latin typeface="Helvetica" charset="0"/>
              </a:rPr>
              <a:t>TurboTax and H&amp;R Block’s TaxCut </a:t>
            </a:r>
          </a:p>
          <a:p>
            <a:pPr lvl="1">
              <a:lnSpc>
                <a:spcPct val="80000"/>
              </a:lnSpc>
            </a:pPr>
            <a:r>
              <a:rPr lang="en-US" sz="2400">
                <a:latin typeface="Helvetica" charset="0"/>
              </a:rPr>
              <a:t>Intuit’s Quicken and Microsoft Money</a:t>
            </a:r>
            <a:endParaRPr lang="en-US" sz="2400"/>
          </a:p>
          <a:p>
            <a:pPr lvl="1">
              <a:lnSpc>
                <a:spcPct val="80000"/>
              </a:lnSpc>
            </a:pPr>
            <a:r>
              <a:rPr lang="en-US" sz="2400">
                <a:latin typeface="Helvetica" charset="0"/>
              </a:rPr>
              <a:t>Intuit’s QuickBooks and </a:t>
            </a:r>
            <a:br>
              <a:rPr lang="en-US" sz="2400">
                <a:latin typeface="Helvetica" charset="0"/>
              </a:rPr>
            </a:br>
            <a:r>
              <a:rPr lang="en-US" sz="2400">
                <a:latin typeface="Helvetica" charset="0"/>
              </a:rPr>
              <a:t>Peachtree Accounting</a:t>
            </a:r>
            <a:endParaRPr lang="en-US">
              <a:solidFill>
                <a:schemeClr val="tx1"/>
              </a:solidFill>
              <a:effectLst/>
              <a:latin typeface="Helvetica" charset="0"/>
            </a:endParaRPr>
          </a:p>
        </p:txBody>
      </p:sp>
      <p:pic>
        <p:nvPicPr>
          <p:cNvPr id="90117" name="Picture 5" descr="turbotax-homebiz-bi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172200" y="2590800"/>
            <a:ext cx="2438400" cy="1835150"/>
          </a:xfrm>
          <a:prstGeom prst="rect">
            <a:avLst/>
          </a:prstGeom>
          <a:noFill/>
        </p:spPr>
      </p:pic>
      <p:pic>
        <p:nvPicPr>
          <p:cNvPr id="90120" name="Picture 8" descr="money"/>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715000" y="4267200"/>
            <a:ext cx="1704975" cy="2057400"/>
          </a:xfrm>
          <a:prstGeom prst="rect">
            <a:avLst/>
          </a:prstGeom>
          <a:noFill/>
        </p:spPr>
      </p:pic>
      <p:pic>
        <p:nvPicPr>
          <p:cNvPr id="90121" name="Picture 9" descr="quicken"/>
          <p:cNvPicPr>
            <a:picLocks noChangeAspect="1" noChangeArrowheads="1"/>
          </p:cNvPicPr>
          <p:nvPr/>
        </p:nvPicPr>
        <p:blipFill>
          <a:blip r:embed="rId5"/>
          <a:srcRect/>
          <a:stretch>
            <a:fillRect/>
          </a:stretch>
        </p:blipFill>
        <p:spPr bwMode="auto">
          <a:xfrm>
            <a:off x="7010400" y="4572000"/>
            <a:ext cx="1905000" cy="1905000"/>
          </a:xfrm>
          <a:prstGeom prst="rect">
            <a:avLst/>
          </a:prstGeom>
          <a:noFill/>
        </p:spPr>
      </p:pic>
      <p:pic>
        <p:nvPicPr>
          <p:cNvPr id="90123" name="Picture 11" descr="peachtree"/>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648200" y="2667000"/>
            <a:ext cx="1604963" cy="2006600"/>
          </a:xfrm>
          <a:prstGeom prst="rect">
            <a:avLst/>
          </a:prstGeom>
          <a:noFill/>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4A7F30FF-0A8D-4368-9E8F-FB8F52B56CC7}" type="slidenum">
              <a:rPr lang="en-US"/>
              <a:pPr/>
              <a:t>59</a:t>
            </a:fld>
            <a:endParaRPr lang="en-US"/>
          </a:p>
        </p:txBody>
      </p:sp>
      <p:sp>
        <p:nvSpPr>
          <p:cNvPr id="92162" name="Rectangle 2"/>
          <p:cNvSpPr>
            <a:spLocks noGrp="1" noChangeArrowheads="1"/>
          </p:cNvSpPr>
          <p:nvPr>
            <p:ph type="title"/>
          </p:nvPr>
        </p:nvSpPr>
        <p:spPr/>
        <p:txBody>
          <a:bodyPr/>
          <a:lstStyle/>
          <a:p>
            <a:r>
              <a:rPr lang="en-US"/>
              <a:t>General Business Software</a:t>
            </a:r>
          </a:p>
        </p:txBody>
      </p:sp>
      <p:sp>
        <p:nvSpPr>
          <p:cNvPr id="92163" name="Rectangle 3"/>
          <p:cNvSpPr>
            <a:spLocks noGrp="1" noChangeArrowheads="1"/>
          </p:cNvSpPr>
          <p:nvPr>
            <p:ph type="body" idx="1"/>
          </p:nvPr>
        </p:nvSpPr>
        <p:spPr>
          <a:xfrm>
            <a:off x="457200" y="1600200"/>
            <a:ext cx="8229600" cy="4114800"/>
          </a:xfrm>
        </p:spPr>
        <p:txBody>
          <a:bodyPr/>
          <a:lstStyle/>
          <a:p>
            <a:r>
              <a:rPr lang="en-US" sz="2800"/>
              <a:t>Used across a variety of industries</a:t>
            </a:r>
          </a:p>
          <a:p>
            <a:r>
              <a:rPr lang="en-US" sz="2800"/>
              <a:t>Includes</a:t>
            </a:r>
          </a:p>
          <a:p>
            <a:pPr lvl="1"/>
            <a:r>
              <a:rPr lang="en-US" sz="2400"/>
              <a:t>Business and marketing plan software</a:t>
            </a:r>
          </a:p>
          <a:p>
            <a:pPr lvl="1"/>
            <a:r>
              <a:rPr lang="en-US" sz="2400"/>
              <a:t>Project management software</a:t>
            </a:r>
          </a:p>
          <a:p>
            <a:pPr lvl="1"/>
            <a:r>
              <a:rPr lang="en-US" sz="2400"/>
              <a:t>Mapping programs </a:t>
            </a:r>
          </a:p>
          <a:p>
            <a:pPr lvl="1"/>
            <a:r>
              <a:rPr lang="en-US" sz="2400"/>
              <a:t>Customer relationship management (CRM) software</a:t>
            </a:r>
          </a:p>
          <a:p>
            <a:pPr lvl="1"/>
            <a:r>
              <a:rPr lang="en-US" sz="2400"/>
              <a:t>Enterprise Resource Planning (ERP) systems</a:t>
            </a:r>
          </a:p>
          <a:p>
            <a:pPr lvl="1"/>
            <a:endParaRPr lang="en-US" sz="2400"/>
          </a:p>
          <a:p>
            <a:pPr lvl="1"/>
            <a:endParaRPr lang="en-US" sz="240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1"/>
          </p:nvPr>
        </p:nvSpPr>
        <p:spPr/>
        <p:txBody>
          <a:bodyPr/>
          <a:lstStyle/>
          <a:p>
            <a:r>
              <a:rPr lang="en-US"/>
              <a:t>© 2007 Prentice-Hall, Inc.</a:t>
            </a:r>
          </a:p>
          <a:p>
            <a:endParaRPr lang="en-US"/>
          </a:p>
        </p:txBody>
      </p:sp>
      <p:sp>
        <p:nvSpPr>
          <p:cNvPr id="6" name="Slide Number Placeholder 5"/>
          <p:cNvSpPr>
            <a:spLocks noGrp="1"/>
          </p:cNvSpPr>
          <p:nvPr>
            <p:ph type="sldNum" sz="quarter" idx="12"/>
          </p:nvPr>
        </p:nvSpPr>
        <p:spPr/>
        <p:txBody>
          <a:bodyPr/>
          <a:lstStyle/>
          <a:p>
            <a:fld id="{42F46F1E-0F26-463A-A8DD-F236DFC7532F}" type="slidenum">
              <a:rPr lang="en-US"/>
              <a:pPr/>
              <a:t>6</a:t>
            </a:fld>
            <a:endParaRPr lang="en-US"/>
          </a:p>
        </p:txBody>
      </p:sp>
      <p:sp>
        <p:nvSpPr>
          <p:cNvPr id="71682" name="Rectangle 2"/>
          <p:cNvSpPr>
            <a:spLocks noGrp="1" noChangeArrowheads="1"/>
          </p:cNvSpPr>
          <p:nvPr>
            <p:ph type="title"/>
          </p:nvPr>
        </p:nvSpPr>
        <p:spPr/>
        <p:txBody>
          <a:bodyPr/>
          <a:lstStyle/>
          <a:p>
            <a:r>
              <a:rPr lang="en-US"/>
              <a:t>Multi-user Operating Systems </a:t>
            </a:r>
          </a:p>
        </p:txBody>
      </p:sp>
      <p:sp>
        <p:nvSpPr>
          <p:cNvPr id="71683" name="Rectangle 3"/>
          <p:cNvSpPr>
            <a:spLocks noGrp="1" noChangeArrowheads="1"/>
          </p:cNvSpPr>
          <p:nvPr>
            <p:ph type="body" idx="1"/>
          </p:nvPr>
        </p:nvSpPr>
        <p:spPr>
          <a:xfrm>
            <a:off x="457200" y="1600200"/>
            <a:ext cx="8229600" cy="4267200"/>
          </a:xfrm>
        </p:spPr>
        <p:txBody>
          <a:bodyPr/>
          <a:lstStyle/>
          <a:p>
            <a:pPr>
              <a:lnSpc>
                <a:spcPct val="90000"/>
              </a:lnSpc>
            </a:pPr>
            <a:r>
              <a:rPr lang="en-US"/>
              <a:t>Known as network operating systems</a:t>
            </a:r>
          </a:p>
          <a:p>
            <a:pPr>
              <a:lnSpc>
                <a:spcPct val="90000"/>
              </a:lnSpc>
            </a:pPr>
            <a:r>
              <a:rPr lang="en-US"/>
              <a:t>Allow access to the computer system by more than one user</a:t>
            </a:r>
          </a:p>
          <a:p>
            <a:pPr>
              <a:lnSpc>
                <a:spcPct val="90000"/>
              </a:lnSpc>
            </a:pPr>
            <a:r>
              <a:rPr lang="en-US"/>
              <a:t>Manage user requests</a:t>
            </a:r>
          </a:p>
          <a:p>
            <a:pPr>
              <a:lnSpc>
                <a:spcPct val="90000"/>
              </a:lnSpc>
            </a:pPr>
            <a:r>
              <a:rPr lang="en-US"/>
              <a:t>Systems include:</a:t>
            </a:r>
          </a:p>
          <a:p>
            <a:pPr lvl="1">
              <a:lnSpc>
                <a:spcPct val="90000"/>
              </a:lnSpc>
            </a:pPr>
            <a:r>
              <a:rPr lang="en-US"/>
              <a:t>UNIX</a:t>
            </a:r>
          </a:p>
          <a:p>
            <a:pPr lvl="1">
              <a:lnSpc>
                <a:spcPct val="90000"/>
              </a:lnSpc>
            </a:pPr>
            <a:r>
              <a:rPr lang="en-US"/>
              <a:t>Novell Netware</a:t>
            </a:r>
          </a:p>
          <a:p>
            <a:pPr lvl="1">
              <a:lnSpc>
                <a:spcPct val="90000"/>
              </a:lnSpc>
            </a:pPr>
            <a:r>
              <a:rPr lang="en-US"/>
              <a:t>Windows Server 2003</a:t>
            </a:r>
          </a:p>
          <a:p>
            <a:pPr>
              <a:lnSpc>
                <a:spcPct val="90000"/>
              </a:lnSpc>
            </a:pPr>
            <a:endParaRPr lang="en-US"/>
          </a:p>
        </p:txBody>
      </p:sp>
      <p:pic>
        <p:nvPicPr>
          <p:cNvPr id="71684" name="Picture 4" descr="star"/>
          <p:cNvPicPr>
            <a:picLocks noChangeAspect="1" noChangeArrowheads="1"/>
          </p:cNvPicPr>
          <p:nvPr/>
        </p:nvPicPr>
        <p:blipFill>
          <a:blip r:embed="rId3">
            <a:clrChange>
              <a:clrFrom>
                <a:srgbClr val="FFFFFF"/>
              </a:clrFrom>
              <a:clrTo>
                <a:srgbClr val="FFFFFF">
                  <a:alpha val="0"/>
                </a:srgbClr>
              </a:clrTo>
            </a:clrChange>
          </a:blip>
          <a:srcRect t="7100"/>
          <a:stretch>
            <a:fillRect/>
          </a:stretch>
        </p:blipFill>
        <p:spPr bwMode="auto">
          <a:xfrm>
            <a:off x="4876800" y="3124200"/>
            <a:ext cx="3771900" cy="2990850"/>
          </a:xfrm>
          <a:prstGeom prst="rect">
            <a:avLst/>
          </a:prstGeom>
          <a:noFill/>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2007 Prentice-Hall, Inc.</a:t>
            </a:r>
          </a:p>
          <a:p>
            <a:endParaRPr lang="en-US"/>
          </a:p>
        </p:txBody>
      </p:sp>
      <p:sp>
        <p:nvSpPr>
          <p:cNvPr id="7" name="Slide Number Placeholder 5"/>
          <p:cNvSpPr>
            <a:spLocks noGrp="1"/>
          </p:cNvSpPr>
          <p:nvPr>
            <p:ph type="sldNum" sz="quarter" idx="12"/>
          </p:nvPr>
        </p:nvSpPr>
        <p:spPr/>
        <p:txBody>
          <a:bodyPr/>
          <a:lstStyle/>
          <a:p>
            <a:fld id="{60FE498B-35BD-4585-865C-F9F38310E816}" type="slidenum">
              <a:rPr lang="en-US"/>
              <a:pPr/>
              <a:t>60</a:t>
            </a:fld>
            <a:endParaRPr lang="en-US"/>
          </a:p>
        </p:txBody>
      </p:sp>
      <p:sp>
        <p:nvSpPr>
          <p:cNvPr id="94210" name="Rectangle 2"/>
          <p:cNvSpPr>
            <a:spLocks noGrp="1" noChangeArrowheads="1"/>
          </p:cNvSpPr>
          <p:nvPr>
            <p:ph type="title"/>
          </p:nvPr>
        </p:nvSpPr>
        <p:spPr/>
        <p:txBody>
          <a:bodyPr/>
          <a:lstStyle/>
          <a:p>
            <a:r>
              <a:rPr lang="en-US"/>
              <a:t>Specialized Business Software</a:t>
            </a:r>
          </a:p>
        </p:txBody>
      </p:sp>
      <p:sp>
        <p:nvSpPr>
          <p:cNvPr id="94211" name="Rectangle 3"/>
          <p:cNvSpPr>
            <a:spLocks noGrp="1" noChangeArrowheads="1"/>
          </p:cNvSpPr>
          <p:nvPr>
            <p:ph type="body" idx="1"/>
          </p:nvPr>
        </p:nvSpPr>
        <p:spPr>
          <a:xfrm>
            <a:off x="381000" y="1630363"/>
            <a:ext cx="5181600" cy="4525962"/>
          </a:xfrm>
        </p:spPr>
        <p:txBody>
          <a:bodyPr/>
          <a:lstStyle/>
          <a:p>
            <a:pPr>
              <a:lnSpc>
                <a:spcPct val="90000"/>
              </a:lnSpc>
            </a:pPr>
            <a:r>
              <a:rPr lang="en-US" sz="2800"/>
              <a:t>Tailored to the needs of a particular company or industry</a:t>
            </a:r>
          </a:p>
          <a:p>
            <a:pPr>
              <a:lnSpc>
                <a:spcPct val="90000"/>
              </a:lnSpc>
            </a:pPr>
            <a:r>
              <a:rPr lang="en-US" sz="2800"/>
              <a:t>Called vertical market software</a:t>
            </a:r>
          </a:p>
          <a:p>
            <a:pPr>
              <a:lnSpc>
                <a:spcPct val="90000"/>
              </a:lnSpc>
            </a:pPr>
            <a:r>
              <a:rPr lang="en-US" sz="2800"/>
              <a:t>Proprietary software</a:t>
            </a:r>
          </a:p>
          <a:p>
            <a:pPr lvl="1">
              <a:lnSpc>
                <a:spcPct val="90000"/>
              </a:lnSpc>
            </a:pPr>
            <a:r>
              <a:rPr lang="en-US" sz="2400"/>
              <a:t>Programs custom developed to address the specific needs of a particular company. </a:t>
            </a:r>
          </a:p>
          <a:p>
            <a:pPr lvl="1">
              <a:lnSpc>
                <a:spcPct val="90000"/>
              </a:lnSpc>
            </a:pPr>
            <a:r>
              <a:rPr lang="en-US" sz="2400"/>
              <a:t>The software is then owned by that company.</a:t>
            </a:r>
          </a:p>
          <a:p>
            <a:pPr lvl="1">
              <a:lnSpc>
                <a:spcPct val="90000"/>
              </a:lnSpc>
            </a:pPr>
            <a:endParaRPr lang="en-US" sz="2000"/>
          </a:p>
        </p:txBody>
      </p:sp>
      <p:pic>
        <p:nvPicPr>
          <p:cNvPr id="94212" name="Picture 4"/>
          <p:cNvPicPr>
            <a:picLocks noChangeAspect="1" noChangeArrowheads="1"/>
          </p:cNvPicPr>
          <p:nvPr/>
        </p:nvPicPr>
        <p:blipFill>
          <a:blip r:embed="rId3"/>
          <a:srcRect t="13200" r="4034" b="4576"/>
          <a:stretch>
            <a:fillRect/>
          </a:stretch>
        </p:blipFill>
        <p:spPr bwMode="auto">
          <a:xfrm>
            <a:off x="5715000" y="2209800"/>
            <a:ext cx="3124200" cy="266858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4"/>
          <p:cNvSpPr>
            <a:spLocks noGrp="1"/>
          </p:cNvSpPr>
          <p:nvPr>
            <p:ph type="dt" sz="half" idx="10"/>
          </p:nvPr>
        </p:nvSpPr>
        <p:spPr/>
        <p:txBody>
          <a:bodyPr/>
          <a:lstStyle/>
          <a:p>
            <a:r>
              <a:rPr lang="en-US"/>
              <a:t>© 2007 Prentice-Hall, Inc.</a:t>
            </a:r>
          </a:p>
          <a:p>
            <a:endParaRPr lang="en-US"/>
          </a:p>
        </p:txBody>
      </p:sp>
      <p:sp>
        <p:nvSpPr>
          <p:cNvPr id="14" name="Slide Number Placeholder 6"/>
          <p:cNvSpPr>
            <a:spLocks noGrp="1"/>
          </p:cNvSpPr>
          <p:nvPr>
            <p:ph type="sldNum" sz="quarter" idx="12"/>
          </p:nvPr>
        </p:nvSpPr>
        <p:spPr/>
        <p:txBody>
          <a:bodyPr/>
          <a:lstStyle/>
          <a:p>
            <a:fld id="{8208B831-8568-4FDF-956F-B88056939882}" type="slidenum">
              <a:rPr lang="en-US"/>
              <a:pPr/>
              <a:t>61</a:t>
            </a:fld>
            <a:endParaRPr lang="en-US"/>
          </a:p>
        </p:txBody>
      </p:sp>
      <p:sp>
        <p:nvSpPr>
          <p:cNvPr id="96262" name="Rectangle 6"/>
          <p:cNvSpPr>
            <a:spLocks noChangeArrowheads="1"/>
          </p:cNvSpPr>
          <p:nvPr/>
        </p:nvSpPr>
        <p:spPr bwMode="auto">
          <a:xfrm>
            <a:off x="3657600" y="5275263"/>
            <a:ext cx="3581400" cy="304800"/>
          </a:xfrm>
          <a:prstGeom prst="rect">
            <a:avLst/>
          </a:prstGeom>
          <a:solidFill>
            <a:schemeClr val="bg1"/>
          </a:solidFill>
          <a:ln w="9525" algn="ctr">
            <a:noFill/>
            <a:miter lim="800000"/>
            <a:headEnd/>
            <a:tailEnd/>
          </a:ln>
          <a:effectLst/>
        </p:spPr>
        <p:txBody>
          <a:bodyPr wrap="none" anchor="ctr"/>
          <a:lstStyle/>
          <a:p>
            <a:endParaRPr lang="en-US"/>
          </a:p>
        </p:txBody>
      </p:sp>
      <p:sp>
        <p:nvSpPr>
          <p:cNvPr id="96263" name="Rectangle 7"/>
          <p:cNvSpPr>
            <a:spLocks noChangeArrowheads="1"/>
          </p:cNvSpPr>
          <p:nvPr/>
        </p:nvSpPr>
        <p:spPr bwMode="auto">
          <a:xfrm>
            <a:off x="3657600" y="4859338"/>
            <a:ext cx="3581400" cy="304800"/>
          </a:xfrm>
          <a:prstGeom prst="rect">
            <a:avLst/>
          </a:prstGeom>
          <a:solidFill>
            <a:schemeClr val="bg1"/>
          </a:solidFill>
          <a:ln w="9525" algn="ctr">
            <a:noFill/>
            <a:miter lim="800000"/>
            <a:headEnd/>
            <a:tailEnd/>
          </a:ln>
          <a:effectLst/>
        </p:spPr>
        <p:txBody>
          <a:bodyPr wrap="none" anchor="ctr"/>
          <a:lstStyle/>
          <a:p>
            <a:endParaRPr lang="en-US"/>
          </a:p>
        </p:txBody>
      </p:sp>
      <p:sp>
        <p:nvSpPr>
          <p:cNvPr id="96264" name="Rectangle 8"/>
          <p:cNvSpPr>
            <a:spLocks noChangeArrowheads="1"/>
          </p:cNvSpPr>
          <p:nvPr/>
        </p:nvSpPr>
        <p:spPr bwMode="auto">
          <a:xfrm>
            <a:off x="3657600" y="4419600"/>
            <a:ext cx="3581400" cy="304800"/>
          </a:xfrm>
          <a:prstGeom prst="rect">
            <a:avLst/>
          </a:prstGeom>
          <a:solidFill>
            <a:schemeClr val="bg1"/>
          </a:solidFill>
          <a:ln w="9525" algn="ctr">
            <a:noFill/>
            <a:miter lim="800000"/>
            <a:headEnd/>
            <a:tailEnd/>
          </a:ln>
          <a:effectLst/>
        </p:spPr>
        <p:txBody>
          <a:bodyPr wrap="none" anchor="ctr"/>
          <a:lstStyle/>
          <a:p>
            <a:endParaRPr lang="en-US"/>
          </a:p>
        </p:txBody>
      </p:sp>
      <p:sp>
        <p:nvSpPr>
          <p:cNvPr id="96265" name="Rectangle 9"/>
          <p:cNvSpPr>
            <a:spLocks noChangeArrowheads="1"/>
          </p:cNvSpPr>
          <p:nvPr/>
        </p:nvSpPr>
        <p:spPr bwMode="auto">
          <a:xfrm>
            <a:off x="3657600" y="3962400"/>
            <a:ext cx="3581400" cy="304800"/>
          </a:xfrm>
          <a:prstGeom prst="rect">
            <a:avLst/>
          </a:prstGeom>
          <a:solidFill>
            <a:schemeClr val="bg1"/>
          </a:solidFill>
          <a:ln w="9525" algn="ctr">
            <a:noFill/>
            <a:miter lim="800000"/>
            <a:headEnd/>
            <a:tailEnd/>
          </a:ln>
          <a:effectLst/>
        </p:spPr>
        <p:txBody>
          <a:bodyPr wrap="none" anchor="ctr"/>
          <a:lstStyle/>
          <a:p>
            <a:endParaRPr lang="en-US"/>
          </a:p>
        </p:txBody>
      </p:sp>
      <p:sp>
        <p:nvSpPr>
          <p:cNvPr id="96266" name="Rectangle 10"/>
          <p:cNvSpPr>
            <a:spLocks noChangeArrowheads="1"/>
          </p:cNvSpPr>
          <p:nvPr/>
        </p:nvSpPr>
        <p:spPr bwMode="auto">
          <a:xfrm>
            <a:off x="3657600" y="3505200"/>
            <a:ext cx="3581400" cy="304800"/>
          </a:xfrm>
          <a:prstGeom prst="rect">
            <a:avLst/>
          </a:prstGeom>
          <a:solidFill>
            <a:schemeClr val="bg1"/>
          </a:solidFill>
          <a:ln w="9525" algn="ctr">
            <a:noFill/>
            <a:miter lim="800000"/>
            <a:headEnd/>
            <a:tailEnd/>
          </a:ln>
          <a:effectLst/>
        </p:spPr>
        <p:txBody>
          <a:bodyPr wrap="none" anchor="ctr"/>
          <a:lstStyle/>
          <a:p>
            <a:endParaRPr lang="en-US"/>
          </a:p>
        </p:txBody>
      </p:sp>
      <p:sp>
        <p:nvSpPr>
          <p:cNvPr id="96267" name="Rectangle 11"/>
          <p:cNvSpPr>
            <a:spLocks noChangeArrowheads="1"/>
          </p:cNvSpPr>
          <p:nvPr/>
        </p:nvSpPr>
        <p:spPr bwMode="auto">
          <a:xfrm>
            <a:off x="3657600" y="3048000"/>
            <a:ext cx="3581400" cy="304800"/>
          </a:xfrm>
          <a:prstGeom prst="rect">
            <a:avLst/>
          </a:prstGeom>
          <a:solidFill>
            <a:schemeClr val="bg1"/>
          </a:solidFill>
          <a:ln w="9525" algn="ctr">
            <a:noFill/>
            <a:miter lim="800000"/>
            <a:headEnd/>
            <a:tailEnd/>
          </a:ln>
          <a:effectLst/>
        </p:spPr>
        <p:txBody>
          <a:bodyPr wrap="none" anchor="ctr"/>
          <a:lstStyle/>
          <a:p>
            <a:endParaRPr lang="en-US"/>
          </a:p>
        </p:txBody>
      </p:sp>
      <p:sp>
        <p:nvSpPr>
          <p:cNvPr id="96261" name="Rectangle 5"/>
          <p:cNvSpPr>
            <a:spLocks noChangeArrowheads="1"/>
          </p:cNvSpPr>
          <p:nvPr/>
        </p:nvSpPr>
        <p:spPr bwMode="auto">
          <a:xfrm>
            <a:off x="3657600" y="5791200"/>
            <a:ext cx="3581400" cy="211138"/>
          </a:xfrm>
          <a:prstGeom prst="rect">
            <a:avLst/>
          </a:prstGeom>
          <a:solidFill>
            <a:schemeClr val="bg1"/>
          </a:solidFill>
          <a:ln w="9525" algn="ctr">
            <a:noFill/>
            <a:miter lim="800000"/>
            <a:headEnd/>
            <a:tailEnd/>
          </a:ln>
          <a:effectLst/>
        </p:spPr>
        <p:txBody>
          <a:bodyPr wrap="none" anchor="ctr"/>
          <a:lstStyle/>
          <a:p>
            <a:endParaRPr lang="en-US"/>
          </a:p>
        </p:txBody>
      </p:sp>
      <p:sp>
        <p:nvSpPr>
          <p:cNvPr id="96258" name="Rectangle 2"/>
          <p:cNvSpPr>
            <a:spLocks noGrp="1" noChangeArrowheads="1"/>
          </p:cNvSpPr>
          <p:nvPr>
            <p:ph type="title"/>
          </p:nvPr>
        </p:nvSpPr>
        <p:spPr/>
        <p:txBody>
          <a:bodyPr/>
          <a:lstStyle/>
          <a:p>
            <a:r>
              <a:rPr lang="en-US" sz="4000"/>
              <a:t>Graphics and Multimedia Software</a:t>
            </a:r>
          </a:p>
        </p:txBody>
      </p:sp>
      <p:sp>
        <p:nvSpPr>
          <p:cNvPr id="96259" name="Rectangle 3"/>
          <p:cNvSpPr>
            <a:spLocks noGrp="1" noChangeArrowheads="1"/>
          </p:cNvSpPr>
          <p:nvPr>
            <p:ph type="body" sz="half" idx="1"/>
          </p:nvPr>
        </p:nvSpPr>
        <p:spPr>
          <a:xfrm>
            <a:off x="914400" y="1371600"/>
            <a:ext cx="7848600" cy="4754563"/>
          </a:xfrm>
        </p:spPr>
        <p:txBody>
          <a:bodyPr/>
          <a:lstStyle/>
          <a:p>
            <a:r>
              <a:rPr lang="en-US"/>
              <a:t>Used to create and design documents, images, illustrations, Web pages, and more</a:t>
            </a:r>
            <a:endParaRPr lang="en-US" sz="2800"/>
          </a:p>
        </p:txBody>
      </p:sp>
      <p:pic>
        <p:nvPicPr>
          <p:cNvPr id="96260" name="Picture 4" descr="AAFOATB0"/>
          <p:cNvPicPr>
            <a:picLocks noGrp="1" noChangeAspect="1" noChangeArrowheads="1"/>
          </p:cNvPicPr>
          <p:nvPr>
            <p:ph sz="half" idx="2"/>
          </p:nvPr>
        </p:nvPicPr>
        <p:blipFill>
          <a:blip r:embed="rId3">
            <a:clrChange>
              <a:clrFrom>
                <a:srgbClr val="FFFFFF"/>
              </a:clrFrom>
              <a:clrTo>
                <a:srgbClr val="FFFFFF">
                  <a:alpha val="0"/>
                </a:srgbClr>
              </a:clrTo>
            </a:clrChange>
          </a:blip>
          <a:srcRect/>
          <a:stretch>
            <a:fillRect/>
          </a:stretch>
        </p:blipFill>
        <p:spPr>
          <a:xfrm>
            <a:off x="1600200" y="3048000"/>
            <a:ext cx="5715000" cy="3005138"/>
          </a:xfrm>
          <a:noFill/>
          <a:ln/>
        </p:spPr>
      </p:pic>
    </p:spTree>
  </p:cSld>
  <p:clrMapOvr>
    <a:masterClrMapping/>
  </p:clrMapOvr>
  <p:transition>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2007 Prentice-Hall, Inc.</a:t>
            </a:r>
          </a:p>
          <a:p>
            <a:endParaRPr lang="en-US"/>
          </a:p>
        </p:txBody>
      </p:sp>
      <p:sp>
        <p:nvSpPr>
          <p:cNvPr id="7" name="Slide Number Placeholder 5"/>
          <p:cNvSpPr>
            <a:spLocks noGrp="1"/>
          </p:cNvSpPr>
          <p:nvPr>
            <p:ph type="sldNum" sz="quarter" idx="12"/>
          </p:nvPr>
        </p:nvSpPr>
        <p:spPr/>
        <p:txBody>
          <a:bodyPr/>
          <a:lstStyle/>
          <a:p>
            <a:fld id="{B6C4B4AE-C237-46A8-9D88-1EB936A7B9F2}" type="slidenum">
              <a:rPr lang="en-US"/>
              <a:pPr/>
              <a:t>62</a:t>
            </a:fld>
            <a:endParaRPr lang="en-US"/>
          </a:p>
        </p:txBody>
      </p:sp>
      <p:sp>
        <p:nvSpPr>
          <p:cNvPr id="98306" name="Rectangle 2"/>
          <p:cNvSpPr>
            <a:spLocks noGrp="1" noChangeArrowheads="1"/>
          </p:cNvSpPr>
          <p:nvPr>
            <p:ph type="title"/>
          </p:nvPr>
        </p:nvSpPr>
        <p:spPr/>
        <p:txBody>
          <a:bodyPr/>
          <a:lstStyle/>
          <a:p>
            <a:r>
              <a:rPr lang="en-US"/>
              <a:t>Desktop Publishing Software</a:t>
            </a:r>
          </a:p>
        </p:txBody>
      </p:sp>
      <p:sp>
        <p:nvSpPr>
          <p:cNvPr id="98307" name="Rectangle 3"/>
          <p:cNvSpPr>
            <a:spLocks noGrp="1" noChangeArrowheads="1"/>
          </p:cNvSpPr>
          <p:nvPr>
            <p:ph type="body" idx="1"/>
          </p:nvPr>
        </p:nvSpPr>
        <p:spPr/>
        <p:txBody>
          <a:bodyPr/>
          <a:lstStyle/>
          <a:p>
            <a:pPr>
              <a:lnSpc>
                <a:spcPct val="90000"/>
              </a:lnSpc>
            </a:pPr>
            <a:r>
              <a:rPr lang="en-US"/>
              <a:t>Used to arrange text and graphics for publications</a:t>
            </a:r>
          </a:p>
          <a:p>
            <a:pPr>
              <a:lnSpc>
                <a:spcPct val="90000"/>
              </a:lnSpc>
            </a:pPr>
            <a:r>
              <a:rPr lang="en-US"/>
              <a:t>Features include</a:t>
            </a:r>
          </a:p>
          <a:p>
            <a:pPr lvl="1">
              <a:lnSpc>
                <a:spcPct val="90000"/>
              </a:lnSpc>
            </a:pPr>
            <a:r>
              <a:rPr lang="en-US"/>
              <a:t>Text formatting</a:t>
            </a:r>
          </a:p>
          <a:p>
            <a:pPr lvl="1">
              <a:lnSpc>
                <a:spcPct val="90000"/>
              </a:lnSpc>
            </a:pPr>
            <a:r>
              <a:rPr lang="en-US"/>
              <a:t>File importing</a:t>
            </a:r>
          </a:p>
          <a:p>
            <a:pPr lvl="1">
              <a:lnSpc>
                <a:spcPct val="90000"/>
              </a:lnSpc>
            </a:pPr>
            <a:r>
              <a:rPr lang="en-US"/>
              <a:t>Graphics tools</a:t>
            </a:r>
          </a:p>
          <a:p>
            <a:pPr lvl="1">
              <a:lnSpc>
                <a:spcPct val="90000"/>
              </a:lnSpc>
            </a:pPr>
            <a:r>
              <a:rPr lang="en-US"/>
              <a:t>Web publishing</a:t>
            </a:r>
          </a:p>
          <a:p>
            <a:pPr>
              <a:lnSpc>
                <a:spcPct val="90000"/>
              </a:lnSpc>
            </a:pPr>
            <a:r>
              <a:rPr lang="en-US"/>
              <a:t>Example: Quark</a:t>
            </a:r>
          </a:p>
          <a:p>
            <a:pPr lvl="1">
              <a:lnSpc>
                <a:spcPct val="90000"/>
              </a:lnSpc>
              <a:buFontTx/>
              <a:buNone/>
            </a:pPr>
            <a:endParaRPr lang="en-US"/>
          </a:p>
        </p:txBody>
      </p:sp>
      <p:pic>
        <p:nvPicPr>
          <p:cNvPr id="98308" name="Picture 4" descr="adobe page"/>
          <p:cNvPicPr>
            <a:picLocks noChangeAspect="1" noChangeArrowheads="1" noCrop="1"/>
          </p:cNvPicPr>
          <p:nvPr/>
        </p:nvPicPr>
        <p:blipFill>
          <a:blip r:embed="rId3"/>
          <a:srcRect/>
          <a:stretch>
            <a:fillRect/>
          </a:stretch>
        </p:blipFill>
        <p:spPr bwMode="auto">
          <a:xfrm>
            <a:off x="4495800" y="2590800"/>
            <a:ext cx="3810000" cy="3448050"/>
          </a:xfrm>
          <a:prstGeom prst="rect">
            <a:avLst/>
          </a:prstGeom>
          <a:noFill/>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8E98E544-5112-4A11-B9F7-4A0A29EF288A}" type="slidenum">
              <a:rPr lang="en-US"/>
              <a:pPr/>
              <a:t>63</a:t>
            </a:fld>
            <a:endParaRPr lang="en-US"/>
          </a:p>
        </p:txBody>
      </p:sp>
      <p:sp>
        <p:nvSpPr>
          <p:cNvPr id="100354" name="Rectangle 2"/>
          <p:cNvSpPr>
            <a:spLocks noGrp="1" noChangeArrowheads="1"/>
          </p:cNvSpPr>
          <p:nvPr>
            <p:ph type="title"/>
          </p:nvPr>
        </p:nvSpPr>
        <p:spPr/>
        <p:txBody>
          <a:bodyPr/>
          <a:lstStyle/>
          <a:p>
            <a:r>
              <a:rPr lang="en-US"/>
              <a:t>Image-Editing Software</a:t>
            </a:r>
          </a:p>
        </p:txBody>
      </p:sp>
      <p:sp>
        <p:nvSpPr>
          <p:cNvPr id="100355" name="Rectangle 3"/>
          <p:cNvSpPr>
            <a:spLocks noGrp="1" noChangeArrowheads="1"/>
          </p:cNvSpPr>
          <p:nvPr>
            <p:ph type="body" sz="half" idx="1"/>
          </p:nvPr>
        </p:nvSpPr>
        <p:spPr>
          <a:xfrm>
            <a:off x="457200" y="1524000"/>
            <a:ext cx="4495800" cy="4525963"/>
          </a:xfrm>
        </p:spPr>
        <p:txBody>
          <a:bodyPr/>
          <a:lstStyle/>
          <a:p>
            <a:r>
              <a:rPr lang="en-US" sz="2400"/>
              <a:t>Used to edit photographs and other images</a:t>
            </a:r>
          </a:p>
          <a:p>
            <a:r>
              <a:rPr lang="en-US" sz="2400"/>
              <a:t>Also called photo-editing software</a:t>
            </a:r>
          </a:p>
          <a:p>
            <a:r>
              <a:rPr lang="en-US" sz="2400"/>
              <a:t>Features include</a:t>
            </a:r>
            <a:endParaRPr lang="en-US" sz="2000"/>
          </a:p>
          <a:p>
            <a:pPr lvl="1"/>
            <a:r>
              <a:rPr lang="en-US" sz="1800">
                <a:latin typeface="Helvetica" charset="0"/>
              </a:rPr>
              <a:t>Tools for basic modifications to digital images</a:t>
            </a:r>
            <a:r>
              <a:rPr lang="en-US" sz="1800">
                <a:solidFill>
                  <a:schemeClr val="tx1"/>
                </a:solidFill>
                <a:effectLst/>
                <a:latin typeface="Helvetica" charset="0"/>
              </a:rPr>
              <a:t> </a:t>
            </a:r>
          </a:p>
          <a:p>
            <a:pPr lvl="1"/>
            <a:r>
              <a:rPr lang="en-US" sz="1800">
                <a:latin typeface="Helvetica" charset="0"/>
              </a:rPr>
              <a:t>Painting tools that allow you to create images </a:t>
            </a:r>
            <a:endParaRPr lang="en-US" sz="1800"/>
          </a:p>
          <a:p>
            <a:r>
              <a:rPr lang="en-US" sz="2400"/>
              <a:t>Example: Adobe Photoshop</a:t>
            </a:r>
            <a:endParaRPr lang="en-US" sz="2000"/>
          </a:p>
          <a:p>
            <a:endParaRPr lang="en-US" sz="2000"/>
          </a:p>
        </p:txBody>
      </p:sp>
      <p:pic>
        <p:nvPicPr>
          <p:cNvPr id="100356" name="Picture 4" descr="AAFOATD0"/>
          <p:cNvPicPr>
            <a:picLocks noGrp="1" noChangeAspect="1" noChangeArrowheads="1"/>
          </p:cNvPicPr>
          <p:nvPr>
            <p:ph sz="half" idx="2"/>
          </p:nvPr>
        </p:nvPicPr>
        <p:blipFill>
          <a:blip r:embed="rId3"/>
          <a:srcRect/>
          <a:stretch>
            <a:fillRect/>
          </a:stretch>
        </p:blipFill>
        <p:spPr>
          <a:xfrm>
            <a:off x="4916488" y="1600200"/>
            <a:ext cx="3502025" cy="4525963"/>
          </a:xfrm>
          <a:noFill/>
          <a:ln/>
        </p:spPr>
      </p:pic>
    </p:spTree>
  </p:cSld>
  <p:clrMapOvr>
    <a:masterClrMapping/>
  </p:clrMapOvr>
  <p:transition>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2007 Prentice-Hall, Inc.</a:t>
            </a:r>
          </a:p>
          <a:p>
            <a:endParaRPr lang="en-US"/>
          </a:p>
        </p:txBody>
      </p:sp>
      <p:sp>
        <p:nvSpPr>
          <p:cNvPr id="7" name="Slide Number Placeholder 5"/>
          <p:cNvSpPr>
            <a:spLocks noGrp="1"/>
          </p:cNvSpPr>
          <p:nvPr>
            <p:ph type="sldNum" sz="quarter" idx="12"/>
          </p:nvPr>
        </p:nvSpPr>
        <p:spPr/>
        <p:txBody>
          <a:bodyPr/>
          <a:lstStyle/>
          <a:p>
            <a:fld id="{9C2F59EA-66CF-433F-AB28-F52E88B498DB}" type="slidenum">
              <a:rPr lang="en-US"/>
              <a:pPr/>
              <a:t>64</a:t>
            </a:fld>
            <a:endParaRPr lang="en-US"/>
          </a:p>
        </p:txBody>
      </p:sp>
      <p:sp>
        <p:nvSpPr>
          <p:cNvPr id="102402" name="Rectangle 2"/>
          <p:cNvSpPr>
            <a:spLocks noGrp="1" noChangeArrowheads="1"/>
          </p:cNvSpPr>
          <p:nvPr>
            <p:ph type="title"/>
          </p:nvPr>
        </p:nvSpPr>
        <p:spPr/>
        <p:txBody>
          <a:bodyPr/>
          <a:lstStyle/>
          <a:p>
            <a:r>
              <a:rPr lang="en-US"/>
              <a:t>Drawing Software</a:t>
            </a:r>
          </a:p>
        </p:txBody>
      </p:sp>
      <p:sp>
        <p:nvSpPr>
          <p:cNvPr id="102403" name="Rectangle 3"/>
          <p:cNvSpPr>
            <a:spLocks noGrp="1" noChangeArrowheads="1"/>
          </p:cNvSpPr>
          <p:nvPr>
            <p:ph type="body" idx="1"/>
          </p:nvPr>
        </p:nvSpPr>
        <p:spPr>
          <a:xfrm>
            <a:off x="457200" y="1600200"/>
            <a:ext cx="5334000" cy="4525963"/>
          </a:xfrm>
        </p:spPr>
        <p:txBody>
          <a:bodyPr/>
          <a:lstStyle/>
          <a:p>
            <a:pPr>
              <a:lnSpc>
                <a:spcPct val="90000"/>
              </a:lnSpc>
            </a:pPr>
            <a:r>
              <a:rPr lang="en-US" sz="2400"/>
              <a:t>Used to create and edit</a:t>
            </a:r>
          </a:p>
          <a:p>
            <a:pPr lvl="1">
              <a:lnSpc>
                <a:spcPct val="90000"/>
              </a:lnSpc>
            </a:pPr>
            <a:r>
              <a:rPr lang="en-US" sz="2000"/>
              <a:t>Two-dimensional drawings</a:t>
            </a:r>
          </a:p>
          <a:p>
            <a:pPr lvl="1">
              <a:lnSpc>
                <a:spcPct val="90000"/>
              </a:lnSpc>
            </a:pPr>
            <a:r>
              <a:rPr lang="en-US" sz="2000"/>
              <a:t>Technical diagrams</a:t>
            </a:r>
          </a:p>
          <a:p>
            <a:pPr lvl="1">
              <a:lnSpc>
                <a:spcPct val="90000"/>
              </a:lnSpc>
            </a:pPr>
            <a:r>
              <a:rPr lang="en-US" sz="2000"/>
              <a:t>Animations</a:t>
            </a:r>
          </a:p>
          <a:p>
            <a:pPr lvl="1">
              <a:lnSpc>
                <a:spcPct val="90000"/>
              </a:lnSpc>
            </a:pPr>
            <a:r>
              <a:rPr lang="en-US" sz="2000"/>
              <a:t>Geometric shapes</a:t>
            </a:r>
          </a:p>
          <a:p>
            <a:pPr>
              <a:lnSpc>
                <a:spcPct val="90000"/>
              </a:lnSpc>
            </a:pPr>
            <a:r>
              <a:rPr lang="en-US" sz="2400"/>
              <a:t>Also referred to as illustration software</a:t>
            </a:r>
          </a:p>
          <a:p>
            <a:pPr>
              <a:lnSpc>
                <a:spcPct val="90000"/>
              </a:lnSpc>
            </a:pPr>
            <a:r>
              <a:rPr lang="en-US" sz="2400"/>
              <a:t>Examples</a:t>
            </a:r>
          </a:p>
          <a:p>
            <a:pPr lvl="1">
              <a:lnSpc>
                <a:spcPct val="90000"/>
              </a:lnSpc>
            </a:pPr>
            <a:r>
              <a:rPr lang="en-US" sz="2000"/>
              <a:t>Adobe Illustrator</a:t>
            </a:r>
          </a:p>
          <a:p>
            <a:pPr lvl="1">
              <a:lnSpc>
                <a:spcPct val="90000"/>
              </a:lnSpc>
            </a:pPr>
            <a:r>
              <a:rPr lang="en-US" sz="2000"/>
              <a:t>Microsoft Visio</a:t>
            </a:r>
          </a:p>
          <a:p>
            <a:pPr>
              <a:lnSpc>
                <a:spcPct val="90000"/>
              </a:lnSpc>
            </a:pPr>
            <a:r>
              <a:rPr lang="en-US" sz="2400"/>
              <a:t>Bit-mapped programs </a:t>
            </a:r>
          </a:p>
          <a:p>
            <a:pPr lvl="1">
              <a:lnSpc>
                <a:spcPct val="90000"/>
              </a:lnSpc>
            </a:pPr>
            <a:r>
              <a:rPr lang="en-US" sz="2000"/>
              <a:t>MS-Paint</a:t>
            </a:r>
          </a:p>
        </p:txBody>
      </p:sp>
      <p:pic>
        <p:nvPicPr>
          <p:cNvPr id="102404" name="Picture 4" descr="03-074-FG01_21a"/>
          <p:cNvPicPr>
            <a:picLocks noChangeAspect="1" noChangeArrowheads="1"/>
          </p:cNvPicPr>
          <p:nvPr/>
        </p:nvPicPr>
        <p:blipFill>
          <a:blip r:embed="rId3">
            <a:clrChange>
              <a:clrFrom>
                <a:srgbClr val="716D6A"/>
              </a:clrFrom>
              <a:clrTo>
                <a:srgbClr val="716D6A">
                  <a:alpha val="0"/>
                </a:srgbClr>
              </a:clrTo>
            </a:clrChange>
          </a:blip>
          <a:srcRect/>
          <a:stretch>
            <a:fillRect/>
          </a:stretch>
        </p:blipFill>
        <p:spPr bwMode="auto">
          <a:xfrm>
            <a:off x="5943600" y="2209800"/>
            <a:ext cx="2933700" cy="2921000"/>
          </a:xfrm>
          <a:prstGeom prst="rect">
            <a:avLst/>
          </a:prstGeom>
          <a:noFill/>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8040203D-0CB3-46CE-A372-FC3F4B9C3E4B}" type="slidenum">
              <a:rPr lang="en-US"/>
              <a:pPr/>
              <a:t>65</a:t>
            </a:fld>
            <a:endParaRPr lang="en-US"/>
          </a:p>
        </p:txBody>
      </p:sp>
      <p:sp>
        <p:nvSpPr>
          <p:cNvPr id="104450" name="Rectangle 2"/>
          <p:cNvSpPr>
            <a:spLocks noGrp="1" noChangeArrowheads="1"/>
          </p:cNvSpPr>
          <p:nvPr>
            <p:ph type="title"/>
          </p:nvPr>
        </p:nvSpPr>
        <p:spPr/>
        <p:txBody>
          <a:bodyPr/>
          <a:lstStyle/>
          <a:p>
            <a:r>
              <a:rPr lang="en-US" sz="4000"/>
              <a:t>Computer-Aided Design Software</a:t>
            </a:r>
          </a:p>
        </p:txBody>
      </p:sp>
      <p:sp>
        <p:nvSpPr>
          <p:cNvPr id="104451" name="Rectangle 3"/>
          <p:cNvSpPr>
            <a:spLocks noGrp="1" noChangeArrowheads="1"/>
          </p:cNvSpPr>
          <p:nvPr>
            <p:ph type="body" sz="half" idx="1"/>
          </p:nvPr>
        </p:nvSpPr>
        <p:spPr/>
        <p:txBody>
          <a:bodyPr/>
          <a:lstStyle/>
          <a:p>
            <a:pPr>
              <a:lnSpc>
                <a:spcPct val="90000"/>
              </a:lnSpc>
            </a:pPr>
            <a:r>
              <a:rPr lang="en-US" sz="2800"/>
              <a:t>Used to create 3-D automated designs, technical drawings, and model visualizations</a:t>
            </a:r>
          </a:p>
          <a:p>
            <a:pPr>
              <a:lnSpc>
                <a:spcPct val="90000"/>
              </a:lnSpc>
            </a:pPr>
            <a:r>
              <a:rPr lang="en-US" sz="2800"/>
              <a:t>Industrial use includes</a:t>
            </a:r>
            <a:endParaRPr lang="en-US" sz="2400"/>
          </a:p>
          <a:p>
            <a:pPr lvl="1">
              <a:lnSpc>
                <a:spcPct val="90000"/>
              </a:lnSpc>
            </a:pPr>
            <a:r>
              <a:rPr lang="en-US" sz="2400"/>
              <a:t>Architecture</a:t>
            </a:r>
          </a:p>
          <a:p>
            <a:pPr lvl="1">
              <a:lnSpc>
                <a:spcPct val="90000"/>
              </a:lnSpc>
            </a:pPr>
            <a:r>
              <a:rPr lang="en-US" sz="2400"/>
              <a:t>Automotive</a:t>
            </a:r>
          </a:p>
          <a:p>
            <a:pPr lvl="1">
              <a:lnSpc>
                <a:spcPct val="90000"/>
              </a:lnSpc>
            </a:pPr>
            <a:r>
              <a:rPr lang="en-US" sz="2400"/>
              <a:t>Aerospace</a:t>
            </a:r>
          </a:p>
          <a:p>
            <a:pPr lvl="1">
              <a:lnSpc>
                <a:spcPct val="90000"/>
              </a:lnSpc>
            </a:pPr>
            <a:r>
              <a:rPr lang="en-US" sz="2400"/>
              <a:t>Medical engineering</a:t>
            </a:r>
            <a:endParaRPr lang="en-US" sz="2000">
              <a:latin typeface="Verdana" pitchFamily="34" charset="0"/>
            </a:endParaRPr>
          </a:p>
          <a:p>
            <a:pPr lvl="1">
              <a:lnSpc>
                <a:spcPct val="90000"/>
              </a:lnSpc>
            </a:pPr>
            <a:endParaRPr lang="en-US" sz="2000"/>
          </a:p>
        </p:txBody>
      </p:sp>
      <p:pic>
        <p:nvPicPr>
          <p:cNvPr id="104452" name="Picture 4" descr="AAFOATF0"/>
          <p:cNvPicPr>
            <a:picLocks noGrp="1" noChangeAspect="1" noChangeArrowheads="1"/>
          </p:cNvPicPr>
          <p:nvPr>
            <p:ph sz="half" idx="2"/>
          </p:nvPr>
        </p:nvPicPr>
        <p:blipFill>
          <a:blip r:embed="rId3"/>
          <a:srcRect/>
          <a:stretch>
            <a:fillRect/>
          </a:stretch>
        </p:blipFill>
        <p:spPr>
          <a:xfrm>
            <a:off x="4725988" y="1976438"/>
            <a:ext cx="3883025" cy="3773487"/>
          </a:xfrm>
          <a:noFill/>
          <a:ln/>
        </p:spPr>
      </p:pic>
    </p:spTree>
  </p:cSld>
  <p:clrMapOvr>
    <a:masterClrMapping/>
  </p:clrMapOvr>
  <p:transition>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half" idx="10"/>
          </p:nvPr>
        </p:nvSpPr>
        <p:spPr/>
        <p:txBody>
          <a:bodyPr/>
          <a:lstStyle/>
          <a:p>
            <a:r>
              <a:rPr lang="en-US"/>
              <a:t>© 2007 Prentice-Hall, Inc.</a:t>
            </a:r>
          </a:p>
          <a:p>
            <a:endParaRPr lang="en-US"/>
          </a:p>
        </p:txBody>
      </p:sp>
      <p:sp>
        <p:nvSpPr>
          <p:cNvPr id="8" name="Slide Number Placeholder 6"/>
          <p:cNvSpPr>
            <a:spLocks noGrp="1"/>
          </p:cNvSpPr>
          <p:nvPr>
            <p:ph type="sldNum" sz="quarter" idx="12"/>
          </p:nvPr>
        </p:nvSpPr>
        <p:spPr/>
        <p:txBody>
          <a:bodyPr/>
          <a:lstStyle/>
          <a:p>
            <a:fld id="{13D38551-8916-4212-88D7-87D4CF64B29A}" type="slidenum">
              <a:rPr lang="en-US"/>
              <a:pPr/>
              <a:t>66</a:t>
            </a:fld>
            <a:endParaRPr lang="en-US"/>
          </a:p>
        </p:txBody>
      </p:sp>
      <p:sp>
        <p:nvSpPr>
          <p:cNvPr id="106501" name="Rectangle 5"/>
          <p:cNvSpPr>
            <a:spLocks noChangeArrowheads="1"/>
          </p:cNvSpPr>
          <p:nvPr/>
        </p:nvSpPr>
        <p:spPr bwMode="auto">
          <a:xfrm>
            <a:off x="5410200" y="2438400"/>
            <a:ext cx="3048000" cy="2286000"/>
          </a:xfrm>
          <a:prstGeom prst="rect">
            <a:avLst/>
          </a:prstGeom>
          <a:solidFill>
            <a:schemeClr val="bg1"/>
          </a:solidFill>
          <a:ln w="9525" algn="ctr">
            <a:noFill/>
            <a:miter lim="800000"/>
            <a:headEnd/>
            <a:tailEnd/>
          </a:ln>
          <a:effectLst/>
        </p:spPr>
        <p:txBody>
          <a:bodyPr wrap="none" anchor="ctr"/>
          <a:lstStyle/>
          <a:p>
            <a:endParaRPr lang="en-US"/>
          </a:p>
        </p:txBody>
      </p:sp>
      <p:sp>
        <p:nvSpPr>
          <p:cNvPr id="106498" name="Rectangle 2"/>
          <p:cNvSpPr>
            <a:spLocks noGrp="1" noChangeArrowheads="1"/>
          </p:cNvSpPr>
          <p:nvPr>
            <p:ph type="title"/>
          </p:nvPr>
        </p:nvSpPr>
        <p:spPr/>
        <p:txBody>
          <a:bodyPr/>
          <a:lstStyle/>
          <a:p>
            <a:r>
              <a:rPr lang="en-US"/>
              <a:t>Video-Editing Software</a:t>
            </a:r>
          </a:p>
        </p:txBody>
      </p:sp>
      <p:sp>
        <p:nvSpPr>
          <p:cNvPr id="106499" name="Rectangle 3"/>
          <p:cNvSpPr>
            <a:spLocks noGrp="1" noChangeArrowheads="1"/>
          </p:cNvSpPr>
          <p:nvPr>
            <p:ph type="body" sz="half" idx="1"/>
          </p:nvPr>
        </p:nvSpPr>
        <p:spPr/>
        <p:txBody>
          <a:bodyPr/>
          <a:lstStyle/>
          <a:p>
            <a:pPr>
              <a:lnSpc>
                <a:spcPct val="90000"/>
              </a:lnSpc>
            </a:pPr>
            <a:r>
              <a:rPr lang="en-US" sz="2800"/>
              <a:t>Used to edit digital videos</a:t>
            </a:r>
          </a:p>
          <a:p>
            <a:pPr>
              <a:lnSpc>
                <a:spcPct val="90000"/>
              </a:lnSpc>
            </a:pPr>
            <a:r>
              <a:rPr lang="en-US" sz="2800"/>
              <a:t>Features include</a:t>
            </a:r>
          </a:p>
          <a:p>
            <a:pPr lvl="1">
              <a:lnSpc>
                <a:spcPct val="90000"/>
              </a:lnSpc>
            </a:pPr>
            <a:r>
              <a:rPr lang="en-US" sz="2400"/>
              <a:t>Special effects</a:t>
            </a:r>
          </a:p>
          <a:p>
            <a:pPr lvl="1">
              <a:lnSpc>
                <a:spcPct val="90000"/>
              </a:lnSpc>
            </a:pPr>
            <a:r>
              <a:rPr lang="en-US" sz="2400"/>
              <a:t>Transitions</a:t>
            </a:r>
          </a:p>
          <a:p>
            <a:pPr lvl="1">
              <a:lnSpc>
                <a:spcPct val="90000"/>
              </a:lnSpc>
            </a:pPr>
            <a:r>
              <a:rPr lang="en-US" sz="2400"/>
              <a:t>Narration/voiceover</a:t>
            </a:r>
          </a:p>
          <a:p>
            <a:pPr lvl="1">
              <a:lnSpc>
                <a:spcPct val="90000"/>
              </a:lnSpc>
            </a:pPr>
            <a:r>
              <a:rPr lang="en-US" sz="2400"/>
              <a:t>Overlays</a:t>
            </a:r>
            <a:endParaRPr lang="en-US" sz="2000"/>
          </a:p>
          <a:p>
            <a:pPr>
              <a:lnSpc>
                <a:spcPct val="90000"/>
              </a:lnSpc>
            </a:pPr>
            <a:r>
              <a:rPr lang="en-US" sz="2800"/>
              <a:t>Examples</a:t>
            </a:r>
          </a:p>
          <a:p>
            <a:pPr lvl="1">
              <a:lnSpc>
                <a:spcPct val="90000"/>
              </a:lnSpc>
            </a:pPr>
            <a:r>
              <a:rPr lang="en-US" sz="2400"/>
              <a:t>Adobe Premiere</a:t>
            </a:r>
          </a:p>
          <a:p>
            <a:pPr lvl="1">
              <a:lnSpc>
                <a:spcPct val="90000"/>
              </a:lnSpc>
            </a:pPr>
            <a:r>
              <a:rPr lang="en-US" sz="2400"/>
              <a:t>Microsoft Movie Maker</a:t>
            </a:r>
          </a:p>
          <a:p>
            <a:pPr>
              <a:lnSpc>
                <a:spcPct val="90000"/>
              </a:lnSpc>
            </a:pPr>
            <a:endParaRPr lang="en-US" sz="2400"/>
          </a:p>
          <a:p>
            <a:pPr>
              <a:lnSpc>
                <a:spcPct val="90000"/>
              </a:lnSpc>
            </a:pPr>
            <a:endParaRPr lang="en-US" sz="2400"/>
          </a:p>
          <a:p>
            <a:pPr lvl="1">
              <a:lnSpc>
                <a:spcPct val="90000"/>
              </a:lnSpc>
            </a:pPr>
            <a:endParaRPr lang="en-US" sz="2000"/>
          </a:p>
          <a:p>
            <a:pPr>
              <a:lnSpc>
                <a:spcPct val="90000"/>
              </a:lnSpc>
            </a:pPr>
            <a:endParaRPr lang="en-US" sz="2400"/>
          </a:p>
        </p:txBody>
      </p:sp>
      <p:pic>
        <p:nvPicPr>
          <p:cNvPr id="106500" name="Picture 4" descr="AAFOATG0"/>
          <p:cNvPicPr>
            <a:picLocks noGrp="1" noChangeAspect="1" noChangeArrowheads="1"/>
          </p:cNvPicPr>
          <p:nvPr>
            <p:ph sz="half" idx="2"/>
          </p:nvPr>
        </p:nvPicPr>
        <p:blipFill>
          <a:blip r:embed="rId3">
            <a:clrChange>
              <a:clrFrom>
                <a:srgbClr val="FFFFFF"/>
              </a:clrFrom>
              <a:clrTo>
                <a:srgbClr val="FFFFFF">
                  <a:alpha val="0"/>
                </a:srgbClr>
              </a:clrTo>
            </a:clrChange>
          </a:blip>
          <a:srcRect/>
          <a:stretch>
            <a:fillRect/>
          </a:stretch>
        </p:blipFill>
        <p:spPr>
          <a:xfrm>
            <a:off x="4114800" y="2386013"/>
            <a:ext cx="4572000" cy="2644775"/>
          </a:xfrm>
          <a:noFill/>
          <a:ln/>
        </p:spPr>
      </p:pic>
    </p:spTree>
  </p:cSld>
  <p:clrMapOvr>
    <a:masterClrMapping/>
  </p:clrMapOvr>
  <p:transition>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t>© 2007 Prentice-Hall, Inc.</a:t>
            </a:r>
          </a:p>
          <a:p>
            <a:endParaRPr lang="en-US"/>
          </a:p>
        </p:txBody>
      </p:sp>
      <p:sp>
        <p:nvSpPr>
          <p:cNvPr id="8" name="Slide Number Placeholder 5"/>
          <p:cNvSpPr>
            <a:spLocks noGrp="1"/>
          </p:cNvSpPr>
          <p:nvPr>
            <p:ph type="sldNum" sz="quarter" idx="12"/>
          </p:nvPr>
        </p:nvSpPr>
        <p:spPr/>
        <p:txBody>
          <a:bodyPr/>
          <a:lstStyle/>
          <a:p>
            <a:fld id="{AA9C00A8-CA7D-413E-AB44-A8EC9A6C6BA4}" type="slidenum">
              <a:rPr lang="en-US"/>
              <a:pPr/>
              <a:t>67</a:t>
            </a:fld>
            <a:endParaRPr lang="en-US"/>
          </a:p>
        </p:txBody>
      </p:sp>
      <p:sp>
        <p:nvSpPr>
          <p:cNvPr id="108546" name="Rectangle 2"/>
          <p:cNvSpPr>
            <a:spLocks noGrp="1" noChangeArrowheads="1"/>
          </p:cNvSpPr>
          <p:nvPr>
            <p:ph type="title"/>
          </p:nvPr>
        </p:nvSpPr>
        <p:spPr/>
        <p:txBody>
          <a:bodyPr/>
          <a:lstStyle/>
          <a:p>
            <a:r>
              <a:rPr lang="en-US"/>
              <a:t>Web Page Authoring Software</a:t>
            </a:r>
          </a:p>
        </p:txBody>
      </p:sp>
      <p:sp>
        <p:nvSpPr>
          <p:cNvPr id="108547" name="Rectangle 3"/>
          <p:cNvSpPr>
            <a:spLocks noGrp="1" noChangeArrowheads="1"/>
          </p:cNvSpPr>
          <p:nvPr>
            <p:ph type="body" idx="1"/>
          </p:nvPr>
        </p:nvSpPr>
        <p:spPr>
          <a:xfrm>
            <a:off x="457200" y="1600200"/>
            <a:ext cx="3886200" cy="4495800"/>
          </a:xfrm>
        </p:spPr>
        <p:txBody>
          <a:bodyPr/>
          <a:lstStyle/>
          <a:p>
            <a:pPr>
              <a:lnSpc>
                <a:spcPct val="80000"/>
              </a:lnSpc>
            </a:pPr>
            <a:r>
              <a:rPr lang="en-US" sz="2800"/>
              <a:t>Used to design Web pages: knowing HTML is not necessary</a:t>
            </a:r>
          </a:p>
          <a:p>
            <a:pPr>
              <a:lnSpc>
                <a:spcPct val="80000"/>
              </a:lnSpc>
            </a:pPr>
            <a:r>
              <a:rPr lang="en-US" sz="2800"/>
              <a:t>Features include</a:t>
            </a:r>
          </a:p>
          <a:p>
            <a:pPr lvl="1">
              <a:lnSpc>
                <a:spcPct val="80000"/>
              </a:lnSpc>
            </a:pPr>
            <a:r>
              <a:rPr lang="en-US" sz="2400"/>
              <a:t>Wizards and templates</a:t>
            </a:r>
          </a:p>
          <a:p>
            <a:pPr lvl="1">
              <a:lnSpc>
                <a:spcPct val="80000"/>
              </a:lnSpc>
            </a:pPr>
            <a:r>
              <a:rPr lang="en-US" sz="2400"/>
              <a:t>Reference materials</a:t>
            </a:r>
          </a:p>
          <a:p>
            <a:pPr>
              <a:lnSpc>
                <a:spcPct val="80000"/>
              </a:lnSpc>
            </a:pPr>
            <a:r>
              <a:rPr lang="en-US" sz="2800"/>
              <a:t>Examples</a:t>
            </a:r>
          </a:p>
          <a:p>
            <a:pPr lvl="1">
              <a:lnSpc>
                <a:spcPct val="80000"/>
              </a:lnSpc>
            </a:pPr>
            <a:r>
              <a:rPr lang="en-US" sz="2400"/>
              <a:t>Microsoft FrontPage</a:t>
            </a:r>
          </a:p>
          <a:p>
            <a:pPr lvl="1">
              <a:lnSpc>
                <a:spcPct val="80000"/>
              </a:lnSpc>
            </a:pPr>
            <a:r>
              <a:rPr lang="en-US" sz="2400"/>
              <a:t>Macromedia Dreamweaver</a:t>
            </a:r>
          </a:p>
        </p:txBody>
      </p:sp>
      <p:pic>
        <p:nvPicPr>
          <p:cNvPr id="108548" name="Picture 4"/>
          <p:cNvPicPr>
            <a:picLocks noChangeAspect="1" noChangeArrowheads="1"/>
          </p:cNvPicPr>
          <p:nvPr/>
        </p:nvPicPr>
        <p:blipFill>
          <a:blip r:embed="rId3"/>
          <a:srcRect/>
          <a:stretch>
            <a:fillRect/>
          </a:stretch>
        </p:blipFill>
        <p:spPr bwMode="auto">
          <a:xfrm>
            <a:off x="4343400" y="1524000"/>
            <a:ext cx="4538663" cy="3498850"/>
          </a:xfrm>
          <a:prstGeom prst="rect">
            <a:avLst/>
          </a:prstGeom>
          <a:noFill/>
          <a:ln w="9525">
            <a:noFill/>
            <a:miter lim="800000"/>
            <a:headEnd/>
            <a:tailEnd/>
          </a:ln>
          <a:effectLst/>
        </p:spPr>
      </p:pic>
      <p:pic>
        <p:nvPicPr>
          <p:cNvPr id="108549" name="Picture 5"/>
          <p:cNvPicPr>
            <a:picLocks noChangeAspect="1" noChangeArrowheads="1"/>
          </p:cNvPicPr>
          <p:nvPr/>
        </p:nvPicPr>
        <p:blipFill>
          <a:blip r:embed="rId4"/>
          <a:srcRect r="30302"/>
          <a:stretch>
            <a:fillRect/>
          </a:stretch>
        </p:blipFill>
        <p:spPr bwMode="auto">
          <a:xfrm>
            <a:off x="5562600" y="3505200"/>
            <a:ext cx="2895600" cy="28194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245E620A-E014-4CF9-A8FC-F459424000DC}" type="slidenum">
              <a:rPr lang="en-US"/>
              <a:pPr/>
              <a:t>68</a:t>
            </a:fld>
            <a:endParaRPr lang="en-US"/>
          </a:p>
        </p:txBody>
      </p:sp>
      <p:sp>
        <p:nvSpPr>
          <p:cNvPr id="110594" name="Rectangle 2"/>
          <p:cNvSpPr>
            <a:spLocks noGrp="1" noChangeArrowheads="1"/>
          </p:cNvSpPr>
          <p:nvPr>
            <p:ph type="title"/>
          </p:nvPr>
        </p:nvSpPr>
        <p:spPr/>
        <p:txBody>
          <a:bodyPr/>
          <a:lstStyle/>
          <a:p>
            <a:r>
              <a:rPr lang="en-US" sz="4000"/>
              <a:t>Educational and Reference Software</a:t>
            </a:r>
          </a:p>
        </p:txBody>
      </p:sp>
      <p:sp>
        <p:nvSpPr>
          <p:cNvPr id="110595" name="Rectangle 3"/>
          <p:cNvSpPr>
            <a:spLocks noGrp="1" noChangeArrowheads="1"/>
          </p:cNvSpPr>
          <p:nvPr>
            <p:ph type="body" sz="half" idx="1"/>
          </p:nvPr>
        </p:nvSpPr>
        <p:spPr>
          <a:xfrm>
            <a:off x="457200" y="1600200"/>
            <a:ext cx="4114800" cy="4038600"/>
          </a:xfrm>
          <a:noFill/>
          <a:ln w="6350">
            <a:solidFill>
              <a:srgbClr val="FFFFFF"/>
            </a:solidFill>
          </a:ln>
        </p:spPr>
        <p:txBody>
          <a:bodyPr/>
          <a:lstStyle/>
          <a:p>
            <a:pPr algn="ctr">
              <a:buFontTx/>
              <a:buNone/>
            </a:pPr>
            <a:r>
              <a:rPr lang="en-US" sz="3200"/>
              <a:t>Educational Software</a:t>
            </a:r>
          </a:p>
          <a:p>
            <a:r>
              <a:rPr lang="en-US"/>
              <a:t>Provides instruction or training</a:t>
            </a:r>
          </a:p>
          <a:p>
            <a:r>
              <a:rPr lang="en-US"/>
              <a:t>Types include</a:t>
            </a:r>
          </a:p>
          <a:p>
            <a:pPr lvl="1"/>
            <a:r>
              <a:rPr lang="en-US"/>
              <a:t>K-12 education</a:t>
            </a:r>
          </a:p>
          <a:p>
            <a:pPr lvl="1"/>
            <a:r>
              <a:rPr lang="en-US"/>
              <a:t>Skills</a:t>
            </a:r>
          </a:p>
          <a:p>
            <a:pPr lvl="1"/>
            <a:r>
              <a:rPr lang="en-US"/>
              <a:t>Test preparation</a:t>
            </a:r>
          </a:p>
          <a:p>
            <a:pPr lvl="1"/>
            <a:r>
              <a:rPr lang="en-US"/>
              <a:t>Course management </a:t>
            </a:r>
          </a:p>
        </p:txBody>
      </p:sp>
      <p:sp>
        <p:nvSpPr>
          <p:cNvPr id="110596" name="Rectangle 4"/>
          <p:cNvSpPr>
            <a:spLocks noGrp="1" noChangeArrowheads="1"/>
          </p:cNvSpPr>
          <p:nvPr>
            <p:ph type="body" sz="half" idx="2"/>
          </p:nvPr>
        </p:nvSpPr>
        <p:spPr>
          <a:xfrm>
            <a:off x="4648200" y="1600200"/>
            <a:ext cx="4114800" cy="4038600"/>
          </a:xfrm>
          <a:noFill/>
          <a:ln w="6350">
            <a:solidFill>
              <a:schemeClr val="bg1"/>
            </a:solidFill>
          </a:ln>
        </p:spPr>
        <p:txBody>
          <a:bodyPr/>
          <a:lstStyle/>
          <a:p>
            <a:pPr algn="ctr">
              <a:buFontTx/>
              <a:buNone/>
            </a:pPr>
            <a:r>
              <a:rPr lang="en-US" sz="3200"/>
              <a:t>Reference Software</a:t>
            </a:r>
          </a:p>
          <a:p>
            <a:r>
              <a:rPr lang="en-US"/>
              <a:t>Sources of reference</a:t>
            </a:r>
          </a:p>
          <a:p>
            <a:r>
              <a:rPr lang="en-US"/>
              <a:t>Types include</a:t>
            </a:r>
          </a:p>
          <a:p>
            <a:pPr lvl="1"/>
            <a:r>
              <a:rPr lang="en-US"/>
              <a:t>Atlases, dictionaries, thesauri, encyclopedias </a:t>
            </a:r>
          </a:p>
          <a:p>
            <a:pPr lvl="1"/>
            <a:r>
              <a:rPr lang="en-US"/>
              <a:t>Medical and legal references </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4"/>
          <p:cNvSpPr>
            <a:spLocks noGrp="1"/>
          </p:cNvSpPr>
          <p:nvPr>
            <p:ph type="dt" sz="half" idx="10"/>
          </p:nvPr>
        </p:nvSpPr>
        <p:spPr/>
        <p:txBody>
          <a:bodyPr/>
          <a:lstStyle/>
          <a:p>
            <a:r>
              <a:rPr lang="en-US"/>
              <a:t>© 2007 Prentice-Hall, Inc.</a:t>
            </a:r>
          </a:p>
          <a:p>
            <a:endParaRPr lang="en-US"/>
          </a:p>
        </p:txBody>
      </p:sp>
      <p:sp>
        <p:nvSpPr>
          <p:cNvPr id="10" name="Slide Number Placeholder 6"/>
          <p:cNvSpPr>
            <a:spLocks noGrp="1"/>
          </p:cNvSpPr>
          <p:nvPr>
            <p:ph type="sldNum" sz="quarter" idx="12"/>
          </p:nvPr>
        </p:nvSpPr>
        <p:spPr/>
        <p:txBody>
          <a:bodyPr/>
          <a:lstStyle/>
          <a:p>
            <a:fld id="{CED445EB-6B81-4C64-9337-A26B10F9E218}" type="slidenum">
              <a:rPr lang="en-US"/>
              <a:pPr/>
              <a:t>69</a:t>
            </a:fld>
            <a:endParaRPr lang="en-US"/>
          </a:p>
        </p:txBody>
      </p:sp>
      <p:sp>
        <p:nvSpPr>
          <p:cNvPr id="112646" name="Rectangle 6"/>
          <p:cNvSpPr>
            <a:spLocks noChangeArrowheads="1"/>
          </p:cNvSpPr>
          <p:nvPr/>
        </p:nvSpPr>
        <p:spPr bwMode="auto">
          <a:xfrm>
            <a:off x="4724400" y="4038600"/>
            <a:ext cx="2438400" cy="1752600"/>
          </a:xfrm>
          <a:prstGeom prst="rect">
            <a:avLst/>
          </a:prstGeom>
          <a:solidFill>
            <a:schemeClr val="bg1"/>
          </a:solidFill>
          <a:ln w="9525" algn="ctr">
            <a:noFill/>
            <a:miter lim="800000"/>
            <a:headEnd/>
            <a:tailEnd/>
          </a:ln>
          <a:effectLst/>
        </p:spPr>
        <p:txBody>
          <a:bodyPr wrap="none" anchor="ctr"/>
          <a:lstStyle/>
          <a:p>
            <a:endParaRPr lang="en-US"/>
          </a:p>
        </p:txBody>
      </p:sp>
      <p:sp>
        <p:nvSpPr>
          <p:cNvPr id="112647" name="Rectangle 7"/>
          <p:cNvSpPr>
            <a:spLocks noChangeArrowheads="1"/>
          </p:cNvSpPr>
          <p:nvPr/>
        </p:nvSpPr>
        <p:spPr bwMode="auto">
          <a:xfrm>
            <a:off x="6072188" y="2843213"/>
            <a:ext cx="2438400" cy="1804987"/>
          </a:xfrm>
          <a:prstGeom prst="rect">
            <a:avLst/>
          </a:prstGeom>
          <a:solidFill>
            <a:schemeClr val="bg1"/>
          </a:solidFill>
          <a:ln w="9525" algn="ctr">
            <a:noFill/>
            <a:miter lim="800000"/>
            <a:headEnd/>
            <a:tailEnd/>
          </a:ln>
          <a:effectLst/>
        </p:spPr>
        <p:txBody>
          <a:bodyPr wrap="none" anchor="ctr"/>
          <a:lstStyle/>
          <a:p>
            <a:endParaRPr lang="en-US"/>
          </a:p>
        </p:txBody>
      </p:sp>
      <p:sp>
        <p:nvSpPr>
          <p:cNvPr id="112645" name="Rectangle 5"/>
          <p:cNvSpPr>
            <a:spLocks noChangeArrowheads="1"/>
          </p:cNvSpPr>
          <p:nvPr/>
        </p:nvSpPr>
        <p:spPr bwMode="auto">
          <a:xfrm>
            <a:off x="4724400" y="1828800"/>
            <a:ext cx="2438400" cy="1752600"/>
          </a:xfrm>
          <a:prstGeom prst="rect">
            <a:avLst/>
          </a:prstGeom>
          <a:solidFill>
            <a:schemeClr val="bg1"/>
          </a:solidFill>
          <a:ln w="9525" algn="ctr">
            <a:noFill/>
            <a:miter lim="800000"/>
            <a:headEnd/>
            <a:tailEnd/>
          </a:ln>
          <a:effectLst/>
        </p:spPr>
        <p:txBody>
          <a:bodyPr wrap="none" anchor="ctr"/>
          <a:lstStyle/>
          <a:p>
            <a:endParaRPr lang="en-US"/>
          </a:p>
        </p:txBody>
      </p:sp>
      <p:sp>
        <p:nvSpPr>
          <p:cNvPr id="112642" name="Rectangle 2"/>
          <p:cNvSpPr>
            <a:spLocks noGrp="1" noChangeArrowheads="1"/>
          </p:cNvSpPr>
          <p:nvPr>
            <p:ph type="title"/>
          </p:nvPr>
        </p:nvSpPr>
        <p:spPr/>
        <p:txBody>
          <a:bodyPr/>
          <a:lstStyle/>
          <a:p>
            <a:r>
              <a:rPr lang="en-US"/>
              <a:t>Course Management Software</a:t>
            </a:r>
          </a:p>
        </p:txBody>
      </p:sp>
      <p:sp>
        <p:nvSpPr>
          <p:cNvPr id="112643" name="Rectangle 3"/>
          <p:cNvSpPr>
            <a:spLocks noGrp="1" noChangeArrowheads="1"/>
          </p:cNvSpPr>
          <p:nvPr>
            <p:ph type="body" sz="half" idx="1"/>
          </p:nvPr>
        </p:nvSpPr>
        <p:spPr/>
        <p:txBody>
          <a:bodyPr/>
          <a:lstStyle/>
          <a:p>
            <a:r>
              <a:rPr lang="en-US" sz="2800"/>
              <a:t>Used for Web-based classes</a:t>
            </a:r>
          </a:p>
          <a:p>
            <a:r>
              <a:rPr lang="en-US" sz="2800"/>
              <a:t>Features include</a:t>
            </a:r>
            <a:endParaRPr lang="en-US"/>
          </a:p>
          <a:p>
            <a:pPr lvl="1"/>
            <a:r>
              <a:rPr lang="en-US" sz="2400"/>
              <a:t>Calendars</a:t>
            </a:r>
          </a:p>
          <a:p>
            <a:pPr lvl="1"/>
            <a:r>
              <a:rPr lang="en-US" sz="2400"/>
              <a:t>Grade books</a:t>
            </a:r>
          </a:p>
          <a:p>
            <a:pPr lvl="1"/>
            <a:r>
              <a:rPr lang="en-US" sz="2400"/>
              <a:t>Discussion boards</a:t>
            </a:r>
          </a:p>
          <a:p>
            <a:r>
              <a:rPr lang="en-US" sz="2800"/>
              <a:t>Examples</a:t>
            </a:r>
          </a:p>
          <a:p>
            <a:pPr lvl="1"/>
            <a:r>
              <a:rPr lang="en-US" sz="2400"/>
              <a:t>WebCT</a:t>
            </a:r>
          </a:p>
          <a:p>
            <a:pPr lvl="1"/>
            <a:r>
              <a:rPr lang="en-US" sz="2400"/>
              <a:t>Blackboard</a:t>
            </a:r>
            <a:endParaRPr lang="en-US" sz="2000"/>
          </a:p>
        </p:txBody>
      </p:sp>
      <p:pic>
        <p:nvPicPr>
          <p:cNvPr id="112644" name="Picture 4" descr="AAFOATH0"/>
          <p:cNvPicPr>
            <a:picLocks noGrp="1" noChangeAspect="1" noChangeArrowheads="1"/>
          </p:cNvPicPr>
          <p:nvPr>
            <p:ph sz="half" idx="2"/>
          </p:nvPr>
        </p:nvPicPr>
        <p:blipFill>
          <a:blip r:embed="rId3">
            <a:clrChange>
              <a:clrFrom>
                <a:srgbClr val="FFFFFF"/>
              </a:clrFrom>
              <a:clrTo>
                <a:srgbClr val="FFFFFF">
                  <a:alpha val="0"/>
                </a:srgbClr>
              </a:clrTo>
            </a:clrChange>
          </a:blip>
          <a:srcRect/>
          <a:stretch>
            <a:fillRect/>
          </a:stretch>
        </p:blipFill>
        <p:spPr>
          <a:xfrm>
            <a:off x="4572000" y="1676400"/>
            <a:ext cx="4038600" cy="4230688"/>
          </a:xfrm>
          <a:noFill/>
          <a:ln/>
        </p:spPr>
      </p:pic>
    </p:spTree>
  </p:cSld>
  <p:clrMapOvr>
    <a:masterClrMapping/>
  </p:clrMapOvr>
  <p:transition>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1"/>
          </p:nvPr>
        </p:nvSpPr>
        <p:spPr/>
        <p:txBody>
          <a:bodyPr/>
          <a:lstStyle/>
          <a:p>
            <a:r>
              <a:rPr lang="en-US"/>
              <a:t>© 2007 Prentice-Hall, Inc.</a:t>
            </a:r>
          </a:p>
          <a:p>
            <a:endParaRPr lang="en-US"/>
          </a:p>
        </p:txBody>
      </p:sp>
      <p:sp>
        <p:nvSpPr>
          <p:cNvPr id="8" name="Slide Number Placeholder 5"/>
          <p:cNvSpPr>
            <a:spLocks noGrp="1"/>
          </p:cNvSpPr>
          <p:nvPr>
            <p:ph type="sldNum" sz="quarter" idx="12"/>
          </p:nvPr>
        </p:nvSpPr>
        <p:spPr/>
        <p:txBody>
          <a:bodyPr/>
          <a:lstStyle/>
          <a:p>
            <a:fld id="{9478BBEF-6679-4AB2-B3FC-7B6D606599B8}" type="slidenum">
              <a:rPr lang="en-US"/>
              <a:pPr/>
              <a:t>7</a:t>
            </a:fld>
            <a:endParaRPr lang="en-US"/>
          </a:p>
        </p:txBody>
      </p:sp>
      <p:sp>
        <p:nvSpPr>
          <p:cNvPr id="72706" name="Rectangle 2"/>
          <p:cNvSpPr>
            <a:spLocks noGrp="1" noChangeArrowheads="1"/>
          </p:cNvSpPr>
          <p:nvPr>
            <p:ph type="title"/>
          </p:nvPr>
        </p:nvSpPr>
        <p:spPr/>
        <p:txBody>
          <a:bodyPr/>
          <a:lstStyle/>
          <a:p>
            <a:r>
              <a:rPr lang="en-US"/>
              <a:t>Desktop Operating Systems</a:t>
            </a:r>
          </a:p>
        </p:txBody>
      </p:sp>
      <p:sp>
        <p:nvSpPr>
          <p:cNvPr id="72707" name="Rectangle 3"/>
          <p:cNvSpPr>
            <a:spLocks noGrp="1" noChangeArrowheads="1"/>
          </p:cNvSpPr>
          <p:nvPr>
            <p:ph type="body" idx="1"/>
          </p:nvPr>
        </p:nvSpPr>
        <p:spPr/>
        <p:txBody>
          <a:bodyPr/>
          <a:lstStyle/>
          <a:p>
            <a:pPr>
              <a:lnSpc>
                <a:spcPct val="90000"/>
              </a:lnSpc>
            </a:pPr>
            <a:r>
              <a:rPr lang="en-US"/>
              <a:t>Operating system combined with the processor is known as a platform</a:t>
            </a:r>
          </a:p>
          <a:p>
            <a:pPr lvl="1">
              <a:lnSpc>
                <a:spcPct val="90000"/>
              </a:lnSpc>
            </a:pPr>
            <a:r>
              <a:rPr lang="en-US"/>
              <a:t>Microsoft Windows / Intel</a:t>
            </a:r>
          </a:p>
          <a:p>
            <a:pPr lvl="1">
              <a:lnSpc>
                <a:spcPct val="90000"/>
              </a:lnSpc>
            </a:pPr>
            <a:r>
              <a:rPr lang="en-US"/>
              <a:t>Apple Macintosh / Motorola</a:t>
            </a:r>
          </a:p>
          <a:p>
            <a:pPr>
              <a:lnSpc>
                <a:spcPct val="90000"/>
              </a:lnSpc>
            </a:pPr>
            <a:r>
              <a:rPr lang="en-US"/>
              <a:t>Desktop operating systems include:</a:t>
            </a:r>
          </a:p>
          <a:p>
            <a:pPr lvl="1">
              <a:lnSpc>
                <a:spcPct val="90000"/>
              </a:lnSpc>
            </a:pPr>
            <a:r>
              <a:rPr lang="en-US"/>
              <a:t>Microsoft Windows</a:t>
            </a:r>
          </a:p>
          <a:p>
            <a:pPr lvl="1">
              <a:lnSpc>
                <a:spcPct val="90000"/>
              </a:lnSpc>
            </a:pPr>
            <a:r>
              <a:rPr lang="en-US"/>
              <a:t>MAC OS</a:t>
            </a:r>
          </a:p>
          <a:p>
            <a:pPr lvl="1">
              <a:lnSpc>
                <a:spcPct val="90000"/>
              </a:lnSpc>
            </a:pPr>
            <a:r>
              <a:rPr lang="en-US"/>
              <a:t>UNIX</a:t>
            </a:r>
          </a:p>
          <a:p>
            <a:pPr lvl="1">
              <a:lnSpc>
                <a:spcPct val="90000"/>
              </a:lnSpc>
            </a:pPr>
            <a:r>
              <a:rPr lang="en-US"/>
              <a:t>Linux</a:t>
            </a:r>
          </a:p>
          <a:p>
            <a:pPr>
              <a:lnSpc>
                <a:spcPct val="90000"/>
              </a:lnSpc>
            </a:pPr>
            <a:endParaRPr lang="en-US"/>
          </a:p>
        </p:txBody>
      </p:sp>
      <p:pic>
        <p:nvPicPr>
          <p:cNvPr id="72708" name="Picture 4" descr="windows_logo"/>
          <p:cNvPicPr>
            <a:picLocks noChangeAspect="1" noChangeArrowheads="1"/>
          </p:cNvPicPr>
          <p:nvPr/>
        </p:nvPicPr>
        <p:blipFill>
          <a:blip r:embed="rId3"/>
          <a:srcRect/>
          <a:stretch>
            <a:fillRect/>
          </a:stretch>
        </p:blipFill>
        <p:spPr bwMode="auto">
          <a:xfrm>
            <a:off x="3124200" y="4741863"/>
            <a:ext cx="2457450" cy="1258887"/>
          </a:xfrm>
          <a:prstGeom prst="rect">
            <a:avLst/>
          </a:prstGeom>
          <a:noFill/>
          <a:ln w="15875">
            <a:solidFill>
              <a:schemeClr val="tx1"/>
            </a:solidFill>
            <a:miter lim="800000"/>
            <a:headEnd/>
            <a:tailEnd/>
          </a:ln>
        </p:spPr>
      </p:pic>
      <p:pic>
        <p:nvPicPr>
          <p:cNvPr id="72709" name="Picture 5" descr="mac"/>
          <p:cNvPicPr>
            <a:picLocks noChangeAspect="1" noChangeArrowheads="1"/>
          </p:cNvPicPr>
          <p:nvPr/>
        </p:nvPicPr>
        <p:blipFill>
          <a:blip r:embed="rId4"/>
          <a:srcRect/>
          <a:stretch>
            <a:fillRect/>
          </a:stretch>
        </p:blipFill>
        <p:spPr bwMode="auto">
          <a:xfrm>
            <a:off x="5410200" y="4495800"/>
            <a:ext cx="1600200" cy="1520825"/>
          </a:xfrm>
          <a:prstGeom prst="rect">
            <a:avLst/>
          </a:prstGeom>
          <a:noFill/>
          <a:ln w="15875">
            <a:solidFill>
              <a:schemeClr val="tx1"/>
            </a:solidFill>
            <a:miter lim="800000"/>
            <a:headEnd/>
            <a:tailEnd/>
          </a:ln>
        </p:spPr>
      </p:pic>
      <p:pic>
        <p:nvPicPr>
          <p:cNvPr id="72710" name="Picture 6" descr="linux_logo_2bp"/>
          <p:cNvPicPr>
            <a:picLocks noChangeAspect="1" noChangeArrowheads="1"/>
          </p:cNvPicPr>
          <p:nvPr/>
        </p:nvPicPr>
        <p:blipFill>
          <a:blip r:embed="rId5"/>
          <a:srcRect/>
          <a:stretch>
            <a:fillRect/>
          </a:stretch>
        </p:blipFill>
        <p:spPr bwMode="auto">
          <a:xfrm>
            <a:off x="6934200" y="4129088"/>
            <a:ext cx="1452563" cy="1879600"/>
          </a:xfrm>
          <a:prstGeom prst="rect">
            <a:avLst/>
          </a:prstGeom>
          <a:noFill/>
          <a:ln w="1587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A75CAE9E-3CD3-47A5-8A55-0D160FF59E52}" type="slidenum">
              <a:rPr lang="en-US"/>
              <a:pPr/>
              <a:t>70</a:t>
            </a:fld>
            <a:endParaRPr lang="en-US"/>
          </a:p>
        </p:txBody>
      </p:sp>
      <p:sp>
        <p:nvSpPr>
          <p:cNvPr id="114690" name="Rectangle 2"/>
          <p:cNvSpPr>
            <a:spLocks noGrp="1" noChangeArrowheads="1"/>
          </p:cNvSpPr>
          <p:nvPr>
            <p:ph type="title"/>
          </p:nvPr>
        </p:nvSpPr>
        <p:spPr/>
        <p:txBody>
          <a:bodyPr/>
          <a:lstStyle/>
          <a:p>
            <a:r>
              <a:rPr lang="en-US"/>
              <a:t>Entertainment Software</a:t>
            </a:r>
          </a:p>
        </p:txBody>
      </p:sp>
      <p:pic>
        <p:nvPicPr>
          <p:cNvPr id="114696" name="Picture 8" descr="gamecontrol"/>
          <p:cNvPicPr>
            <a:picLocks noGrp="1" noChangeAspect="1" noChangeArrowheads="1"/>
          </p:cNvPicPr>
          <p:nvPr>
            <p:ph sz="half" idx="2"/>
          </p:nvPr>
        </p:nvPicPr>
        <p:blipFill>
          <a:blip r:embed="rId3">
            <a:clrChange>
              <a:clrFrom>
                <a:srgbClr val="FFFFFF"/>
              </a:clrFrom>
              <a:clrTo>
                <a:srgbClr val="FFFFFF">
                  <a:alpha val="0"/>
                </a:srgbClr>
              </a:clrTo>
            </a:clrChange>
          </a:blip>
          <a:srcRect/>
          <a:stretch>
            <a:fillRect/>
          </a:stretch>
        </p:blipFill>
        <p:spPr>
          <a:xfrm>
            <a:off x="4649788" y="2338388"/>
            <a:ext cx="4035425" cy="3048000"/>
          </a:xfrm>
          <a:noFill/>
          <a:ln/>
        </p:spPr>
      </p:pic>
      <p:sp>
        <p:nvSpPr>
          <p:cNvPr id="114698" name="Rectangle 10"/>
          <p:cNvSpPr>
            <a:spLocks noChangeArrowheads="1"/>
          </p:cNvSpPr>
          <p:nvPr/>
        </p:nvSpPr>
        <p:spPr bwMode="auto">
          <a:xfrm>
            <a:off x="304800" y="1447800"/>
            <a:ext cx="4038600" cy="4441825"/>
          </a:xfrm>
          <a:prstGeom prst="rect">
            <a:avLst/>
          </a:prstGeom>
          <a:noFill/>
          <a:ln w="9525">
            <a:noFill/>
            <a:miter lim="800000"/>
            <a:headEnd/>
            <a:tailEnd/>
          </a:ln>
          <a:effectLst/>
        </p:spPr>
        <p:txBody>
          <a:bodyPr>
            <a:spAutoFit/>
          </a:bodyPr>
          <a:lstStyle/>
          <a:p>
            <a:pPr marL="342900" indent="-342900"/>
            <a:r>
              <a:rPr lang="en-US" sz="2800">
                <a:effectLst>
                  <a:outerShdw blurRad="38100" dist="38100" dir="2700000" algn="tl">
                    <a:srgbClr val="C0C0C0"/>
                  </a:outerShdw>
                </a:effectLst>
              </a:rPr>
              <a:t>Designed to provide users with entertainment</a:t>
            </a:r>
          </a:p>
          <a:p>
            <a:pPr marL="342900" indent="-342900"/>
            <a:r>
              <a:rPr lang="en-US" sz="2800">
                <a:effectLst>
                  <a:outerShdw blurRad="38100" dist="38100" dir="2700000" algn="tl">
                    <a:srgbClr val="C0C0C0"/>
                  </a:outerShdw>
                </a:effectLst>
              </a:rPr>
              <a:t>Categories include</a:t>
            </a:r>
          </a:p>
          <a:p>
            <a:pPr marL="742950" lvl="1" indent="-285750">
              <a:buFontTx/>
              <a:buChar char="–"/>
            </a:pPr>
            <a:r>
              <a:rPr lang="en-US" sz="2000">
                <a:effectLst>
                  <a:outerShdw blurRad="38100" dist="38100" dir="2700000" algn="tl">
                    <a:srgbClr val="C0C0C0"/>
                  </a:outerShdw>
                </a:effectLst>
              </a:rPr>
              <a:t>Action and Adventure</a:t>
            </a:r>
          </a:p>
          <a:p>
            <a:pPr marL="742950" lvl="1" indent="-285750">
              <a:buFontTx/>
              <a:buChar char="–"/>
            </a:pPr>
            <a:r>
              <a:rPr lang="en-US" sz="2000">
                <a:effectLst>
                  <a:outerShdw blurRad="38100" dist="38100" dir="2700000" algn="tl">
                    <a:srgbClr val="C0C0C0"/>
                  </a:outerShdw>
                </a:effectLst>
              </a:rPr>
              <a:t>Driving</a:t>
            </a:r>
          </a:p>
          <a:p>
            <a:pPr marL="742950" lvl="1" indent="-285750">
              <a:buFontTx/>
              <a:buChar char="–"/>
            </a:pPr>
            <a:r>
              <a:rPr lang="en-US" sz="2000">
                <a:effectLst>
                  <a:outerShdw blurRad="38100" dist="38100" dir="2700000" algn="tl">
                    <a:srgbClr val="C0C0C0"/>
                  </a:outerShdw>
                </a:effectLst>
              </a:rPr>
              <a:t>Puzzles and strategy</a:t>
            </a:r>
          </a:p>
          <a:p>
            <a:pPr marL="742950" lvl="1" indent="-285750">
              <a:buFontTx/>
              <a:buChar char="–"/>
            </a:pPr>
            <a:r>
              <a:rPr lang="en-US" sz="2000">
                <a:effectLst>
                  <a:outerShdw blurRad="38100" dist="38100" dir="2700000" algn="tl">
                    <a:srgbClr val="C0C0C0"/>
                  </a:outerShdw>
                </a:effectLst>
              </a:rPr>
              <a:t>Role-playing</a:t>
            </a:r>
          </a:p>
          <a:p>
            <a:pPr marL="742950" lvl="1" indent="-285750">
              <a:buFontTx/>
              <a:buChar char="–"/>
            </a:pPr>
            <a:r>
              <a:rPr lang="en-US" sz="2000">
                <a:effectLst>
                  <a:outerShdw blurRad="38100" dist="38100" dir="2700000" algn="tl">
                    <a:srgbClr val="C0C0C0"/>
                  </a:outerShdw>
                </a:effectLst>
              </a:rPr>
              <a:t>Card-playing</a:t>
            </a:r>
          </a:p>
          <a:p>
            <a:pPr marL="742950" lvl="1" indent="-285750">
              <a:buFontTx/>
              <a:buChar char="–"/>
            </a:pPr>
            <a:r>
              <a:rPr lang="en-US" sz="2000">
                <a:effectLst>
                  <a:outerShdw blurRad="38100" dist="38100" dir="2700000" algn="tl">
                    <a:srgbClr val="C0C0C0"/>
                  </a:outerShdw>
                </a:effectLst>
              </a:rPr>
              <a:t>Simulation </a:t>
            </a:r>
          </a:p>
          <a:p>
            <a:pPr marL="742950" lvl="1" indent="-285750">
              <a:buFontTx/>
              <a:buChar char="–"/>
            </a:pPr>
            <a:r>
              <a:rPr lang="en-US" sz="2000">
                <a:effectLst>
                  <a:outerShdw blurRad="38100" dist="38100" dir="2700000" algn="tl">
                    <a:srgbClr val="C0C0C0"/>
                  </a:outerShdw>
                </a:effectLst>
              </a:rPr>
              <a:t>Virtual reality</a:t>
            </a:r>
          </a:p>
        </p:txBody>
      </p:sp>
    </p:spTree>
  </p:cSld>
  <p:clrMapOvr>
    <a:masterClrMapping/>
  </p:clrMapOvr>
  <p:transition>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10D8A22A-948B-42DA-9458-C5C33B9253F0}" type="slidenum">
              <a:rPr lang="en-US"/>
              <a:pPr/>
              <a:t>71</a:t>
            </a:fld>
            <a:endParaRPr lang="en-US"/>
          </a:p>
        </p:txBody>
      </p:sp>
      <p:sp>
        <p:nvSpPr>
          <p:cNvPr id="122884" name="Rectangle 4"/>
          <p:cNvSpPr>
            <a:spLocks noGrp="1" noChangeArrowheads="1"/>
          </p:cNvSpPr>
          <p:nvPr>
            <p:ph type="title"/>
          </p:nvPr>
        </p:nvSpPr>
        <p:spPr/>
        <p:txBody>
          <a:bodyPr/>
          <a:lstStyle/>
          <a:p>
            <a:r>
              <a:rPr lang="en-US"/>
              <a:t>Digital Audio Software</a:t>
            </a:r>
          </a:p>
        </p:txBody>
      </p:sp>
      <p:sp>
        <p:nvSpPr>
          <p:cNvPr id="122886" name="Rectangle 6"/>
          <p:cNvSpPr>
            <a:spLocks noGrp="1" noChangeArrowheads="1"/>
          </p:cNvSpPr>
          <p:nvPr>
            <p:ph type="body" sz="half" idx="1"/>
          </p:nvPr>
        </p:nvSpPr>
        <p:spPr/>
        <p:txBody>
          <a:bodyPr/>
          <a:lstStyle/>
          <a:p>
            <a:r>
              <a:rPr lang="en-US" sz="2800"/>
              <a:t>MP3: Audio compression format</a:t>
            </a:r>
          </a:p>
          <a:p>
            <a:r>
              <a:rPr lang="en-US" sz="2800"/>
              <a:t>Software allows you to record, rip, and burn files</a:t>
            </a:r>
          </a:p>
          <a:p>
            <a:r>
              <a:rPr lang="en-US" sz="2800"/>
              <a:t>Also allows you to perform format conversion</a:t>
            </a:r>
          </a:p>
        </p:txBody>
      </p:sp>
      <p:pic>
        <p:nvPicPr>
          <p:cNvPr id="122888" name="Picture 8" descr="AAFOATP0"/>
          <p:cNvPicPr>
            <a:picLocks noGrp="1" noChangeAspect="1" noChangeArrowheads="1"/>
          </p:cNvPicPr>
          <p:nvPr>
            <p:ph sz="half" idx="2"/>
          </p:nvPr>
        </p:nvPicPr>
        <p:blipFill>
          <a:blip r:embed="rId3"/>
          <a:srcRect/>
          <a:stretch>
            <a:fillRect/>
          </a:stretch>
        </p:blipFill>
        <p:spPr>
          <a:xfrm>
            <a:off x="4716463" y="2390775"/>
            <a:ext cx="3902075" cy="2944813"/>
          </a:xfrm>
          <a:noFill/>
          <a:ln/>
        </p:spPr>
      </p:pic>
    </p:spTree>
  </p:cSld>
  <p:clrMapOvr>
    <a:masterClrMapping/>
  </p:clrMapOvr>
  <p:transition>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2007 Prentice-Hall, Inc.</a:t>
            </a:r>
          </a:p>
          <a:p>
            <a:endParaRPr lang="en-US"/>
          </a:p>
        </p:txBody>
      </p:sp>
      <p:sp>
        <p:nvSpPr>
          <p:cNvPr id="7" name="Slide Number Placeholder 5"/>
          <p:cNvSpPr>
            <a:spLocks noGrp="1"/>
          </p:cNvSpPr>
          <p:nvPr>
            <p:ph type="sldNum" sz="quarter" idx="12"/>
          </p:nvPr>
        </p:nvSpPr>
        <p:spPr/>
        <p:txBody>
          <a:bodyPr/>
          <a:lstStyle/>
          <a:p>
            <a:fld id="{52CA723F-4504-4EA7-AF64-217E463BD0F9}" type="slidenum">
              <a:rPr lang="en-US"/>
              <a:pPr/>
              <a:t>72</a:t>
            </a:fld>
            <a:endParaRPr lang="en-US"/>
          </a:p>
        </p:txBody>
      </p:sp>
      <p:sp>
        <p:nvSpPr>
          <p:cNvPr id="115715" name="Rectangle 3"/>
          <p:cNvSpPr>
            <a:spLocks noGrp="1" noChangeArrowheads="1"/>
          </p:cNvSpPr>
          <p:nvPr>
            <p:ph type="title"/>
          </p:nvPr>
        </p:nvSpPr>
        <p:spPr/>
        <p:txBody>
          <a:bodyPr/>
          <a:lstStyle/>
          <a:p>
            <a:r>
              <a:rPr lang="en-US"/>
              <a:t>Communications Software</a:t>
            </a:r>
          </a:p>
        </p:txBody>
      </p:sp>
      <p:sp>
        <p:nvSpPr>
          <p:cNvPr id="115717" name="Rectangle 5"/>
          <p:cNvSpPr>
            <a:spLocks noGrp="1" noChangeArrowheads="1"/>
          </p:cNvSpPr>
          <p:nvPr>
            <p:ph type="body" idx="1"/>
          </p:nvPr>
        </p:nvSpPr>
        <p:spPr>
          <a:xfrm>
            <a:off x="304800" y="1447800"/>
            <a:ext cx="8229600" cy="1143000"/>
          </a:xfrm>
        </p:spPr>
        <p:txBody>
          <a:bodyPr/>
          <a:lstStyle/>
          <a:p>
            <a:r>
              <a:rPr lang="en-US"/>
              <a:t>Using a computer and software to communicate to others</a:t>
            </a:r>
          </a:p>
        </p:txBody>
      </p:sp>
      <p:sp>
        <p:nvSpPr>
          <p:cNvPr id="115718" name="Rectangle 6"/>
          <p:cNvSpPr>
            <a:spLocks noChangeArrowheads="1"/>
          </p:cNvSpPr>
          <p:nvPr/>
        </p:nvSpPr>
        <p:spPr bwMode="auto">
          <a:xfrm>
            <a:off x="990600" y="2438400"/>
            <a:ext cx="7696200" cy="3429000"/>
          </a:xfrm>
          <a:prstGeom prst="rect">
            <a:avLst/>
          </a:prstGeom>
          <a:noFill/>
          <a:ln w="9525">
            <a:noFill/>
            <a:miter lim="800000"/>
            <a:headEnd/>
            <a:tailEnd/>
          </a:ln>
          <a:effectLst/>
        </p:spPr>
        <p:txBody>
          <a:bodyPr/>
          <a:lstStyle/>
          <a:p>
            <a:pPr marL="342900" indent="-342900"/>
            <a:r>
              <a:rPr lang="en-US" sz="2800">
                <a:effectLst>
                  <a:outerShdw blurRad="38100" dist="38100" dir="2700000" algn="tl">
                    <a:srgbClr val="C0C0C0"/>
                  </a:outerShdw>
                </a:effectLst>
              </a:rPr>
              <a:t>Groupware</a:t>
            </a:r>
          </a:p>
          <a:p>
            <a:pPr marL="742950" lvl="1" indent="-285750">
              <a:buFontTx/>
              <a:buChar char="–"/>
            </a:pPr>
            <a:r>
              <a:rPr lang="en-US" sz="2400">
                <a:effectLst>
                  <a:outerShdw blurRad="38100" dist="38100" dir="2700000" algn="tl">
                    <a:srgbClr val="C0C0C0"/>
                  </a:outerShdw>
                </a:effectLst>
              </a:rPr>
              <a:t>Software used to connect people at different locations</a:t>
            </a:r>
          </a:p>
          <a:p>
            <a:pPr marL="342900" indent="-342900"/>
            <a:r>
              <a:rPr lang="en-US" sz="2800">
                <a:effectLst>
                  <a:outerShdw blurRad="38100" dist="38100" dir="2700000" algn="tl">
                    <a:srgbClr val="C0C0C0"/>
                  </a:outerShdw>
                </a:effectLst>
              </a:rPr>
              <a:t>Videoconferencing/Web conferencing</a:t>
            </a:r>
          </a:p>
          <a:p>
            <a:pPr marL="742950" lvl="1" indent="-285750">
              <a:buFontTx/>
              <a:buChar char="–"/>
            </a:pPr>
            <a:r>
              <a:rPr lang="en-US" sz="2400">
                <a:effectLst>
                  <a:outerShdw blurRad="38100" dist="38100" dir="2700000" algn="tl">
                    <a:srgbClr val="C0C0C0"/>
                  </a:outerShdw>
                </a:effectLst>
              </a:rPr>
              <a:t>Transmitting audio and video data over a network</a:t>
            </a:r>
          </a:p>
          <a:p>
            <a:pPr marL="342900" indent="-342900"/>
            <a:r>
              <a:rPr lang="en-US" sz="2800">
                <a:effectLst>
                  <a:outerShdw blurRad="38100" dist="38100" dir="2700000" algn="tl">
                    <a:srgbClr val="C0C0C0"/>
                  </a:outerShdw>
                </a:effectLst>
              </a:rPr>
              <a:t>Telephony</a:t>
            </a:r>
          </a:p>
          <a:p>
            <a:pPr marL="742950" lvl="1" indent="-285750">
              <a:buFontTx/>
              <a:buChar char="–"/>
            </a:pPr>
            <a:r>
              <a:rPr lang="en-US" sz="2400">
                <a:effectLst>
                  <a:outerShdw blurRad="38100" dist="38100" dir="2700000" algn="tl">
                    <a:srgbClr val="C0C0C0"/>
                  </a:outerShdw>
                </a:effectLst>
              </a:rPr>
              <a:t>Transmitting telephone calls over the Internet</a:t>
            </a:r>
          </a:p>
          <a:p>
            <a:pPr marL="742950" lvl="1" indent="-285750">
              <a:buFontTx/>
              <a:buChar char="–"/>
            </a:pPr>
            <a:r>
              <a:rPr lang="en-US" sz="2400">
                <a:effectLst>
                  <a:outerShdw blurRad="38100" dist="38100" dir="2700000" algn="tl">
                    <a:srgbClr val="C0C0C0"/>
                  </a:outerShdw>
                </a:effectLst>
              </a:rPr>
              <a:t>Known as Voice over Internet Protocol (VoIP)</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r>
              <a:rPr lang="en-US"/>
              <a:t>© 2007 Prentice-Hall, Inc.</a:t>
            </a:r>
          </a:p>
          <a:p>
            <a:endParaRPr lang="en-US"/>
          </a:p>
        </p:txBody>
      </p:sp>
      <p:sp>
        <p:nvSpPr>
          <p:cNvPr id="9" name="Slide Number Placeholder 6"/>
          <p:cNvSpPr>
            <a:spLocks noGrp="1"/>
          </p:cNvSpPr>
          <p:nvPr>
            <p:ph type="sldNum" sz="quarter" idx="12"/>
          </p:nvPr>
        </p:nvSpPr>
        <p:spPr/>
        <p:txBody>
          <a:bodyPr/>
          <a:lstStyle/>
          <a:p>
            <a:fld id="{E3E3387E-15D6-404B-B81F-AE01BEE9B134}" type="slidenum">
              <a:rPr lang="en-US"/>
              <a:pPr/>
              <a:t>73</a:t>
            </a:fld>
            <a:endParaRPr lang="en-US"/>
          </a:p>
        </p:txBody>
      </p:sp>
      <p:sp>
        <p:nvSpPr>
          <p:cNvPr id="116744" name="Rectangle 8"/>
          <p:cNvSpPr>
            <a:spLocks noChangeArrowheads="1"/>
          </p:cNvSpPr>
          <p:nvPr/>
        </p:nvSpPr>
        <p:spPr bwMode="auto">
          <a:xfrm>
            <a:off x="4800600" y="2209800"/>
            <a:ext cx="3810000" cy="381000"/>
          </a:xfrm>
          <a:prstGeom prst="rect">
            <a:avLst/>
          </a:prstGeom>
          <a:solidFill>
            <a:schemeClr val="bg1"/>
          </a:solidFill>
          <a:ln w="9525" algn="ctr">
            <a:noFill/>
            <a:miter lim="800000"/>
            <a:headEnd/>
            <a:tailEnd/>
          </a:ln>
          <a:effectLst/>
        </p:spPr>
        <p:txBody>
          <a:bodyPr wrap="none" anchor="ctr"/>
          <a:lstStyle/>
          <a:p>
            <a:endParaRPr lang="en-US"/>
          </a:p>
        </p:txBody>
      </p:sp>
      <p:sp>
        <p:nvSpPr>
          <p:cNvPr id="116743" name="Rectangle 7"/>
          <p:cNvSpPr>
            <a:spLocks noChangeArrowheads="1"/>
          </p:cNvSpPr>
          <p:nvPr/>
        </p:nvSpPr>
        <p:spPr bwMode="auto">
          <a:xfrm>
            <a:off x="6553200" y="2438400"/>
            <a:ext cx="1981200" cy="2514600"/>
          </a:xfrm>
          <a:prstGeom prst="rect">
            <a:avLst/>
          </a:prstGeom>
          <a:solidFill>
            <a:schemeClr val="bg1"/>
          </a:solidFill>
          <a:ln w="9525" algn="ctr">
            <a:noFill/>
            <a:miter lim="800000"/>
            <a:headEnd/>
            <a:tailEnd/>
          </a:ln>
          <a:effectLst/>
        </p:spPr>
        <p:txBody>
          <a:bodyPr wrap="none" anchor="ctr"/>
          <a:lstStyle/>
          <a:p>
            <a:endParaRPr lang="en-US"/>
          </a:p>
        </p:txBody>
      </p:sp>
      <p:sp>
        <p:nvSpPr>
          <p:cNvPr id="116738" name="Rectangle 2"/>
          <p:cNvSpPr>
            <a:spLocks noGrp="1" noChangeArrowheads="1"/>
          </p:cNvSpPr>
          <p:nvPr>
            <p:ph type="title"/>
          </p:nvPr>
        </p:nvSpPr>
        <p:spPr/>
        <p:txBody>
          <a:bodyPr/>
          <a:lstStyle/>
          <a:p>
            <a:r>
              <a:rPr lang="en-US"/>
              <a:t>Getting Help with Software</a:t>
            </a:r>
          </a:p>
        </p:txBody>
      </p:sp>
      <p:sp>
        <p:nvSpPr>
          <p:cNvPr id="116739" name="Rectangle 3"/>
          <p:cNvSpPr>
            <a:spLocks noGrp="1" noChangeArrowheads="1"/>
          </p:cNvSpPr>
          <p:nvPr>
            <p:ph type="body" sz="half" idx="1"/>
          </p:nvPr>
        </p:nvSpPr>
        <p:spPr/>
        <p:txBody>
          <a:bodyPr/>
          <a:lstStyle/>
          <a:p>
            <a:r>
              <a:rPr lang="en-US" sz="2800"/>
              <a:t>Types of help</a:t>
            </a:r>
          </a:p>
          <a:p>
            <a:pPr lvl="1"/>
            <a:r>
              <a:rPr lang="en-US" sz="2400"/>
              <a:t>Frequently asked questions (FAQs)</a:t>
            </a:r>
          </a:p>
          <a:p>
            <a:pPr lvl="1"/>
            <a:r>
              <a:rPr lang="en-US" sz="2400"/>
              <a:t>Online help and support</a:t>
            </a:r>
          </a:p>
          <a:p>
            <a:pPr lvl="1"/>
            <a:r>
              <a:rPr lang="en-US" sz="2400"/>
              <a:t>ScreenTips</a:t>
            </a:r>
          </a:p>
          <a:p>
            <a:pPr lvl="1"/>
            <a:r>
              <a:rPr lang="en-US" sz="2400"/>
              <a:t>Microsoft Office Assistant</a:t>
            </a:r>
          </a:p>
          <a:p>
            <a:pPr lvl="1"/>
            <a:r>
              <a:rPr lang="en-US" sz="2400"/>
              <a:t>Help menu</a:t>
            </a:r>
          </a:p>
        </p:txBody>
      </p:sp>
      <p:pic>
        <p:nvPicPr>
          <p:cNvPr id="116741" name="Picture 5" descr="AAFOATS0"/>
          <p:cNvPicPr>
            <a:picLocks noGrp="1" noChangeAspect="1" noChangeArrowheads="1"/>
          </p:cNvPicPr>
          <p:nvPr>
            <p:ph sz="half" idx="2"/>
          </p:nvPr>
        </p:nvPicPr>
        <p:blipFill>
          <a:blip r:embed="rId3">
            <a:clrChange>
              <a:clrFrom>
                <a:srgbClr val="FFFFFF"/>
              </a:clrFrom>
              <a:clrTo>
                <a:srgbClr val="FFFFFF">
                  <a:alpha val="0"/>
                </a:srgbClr>
              </a:clrTo>
            </a:clrChange>
          </a:blip>
          <a:srcRect/>
          <a:stretch>
            <a:fillRect/>
          </a:stretch>
        </p:blipFill>
        <p:spPr>
          <a:xfrm>
            <a:off x="4722813" y="2176463"/>
            <a:ext cx="3889375" cy="3371850"/>
          </a:xfrm>
          <a:noFill/>
          <a:ln/>
        </p:spPr>
      </p:pic>
    </p:spTree>
  </p:cSld>
  <p:clrMapOvr>
    <a:masterClrMapping/>
  </p:clrMapOvr>
  <p:transition>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4"/>
          <p:cNvSpPr>
            <a:spLocks noGrp="1"/>
          </p:cNvSpPr>
          <p:nvPr>
            <p:ph type="dt" sz="half" idx="10"/>
          </p:nvPr>
        </p:nvSpPr>
        <p:spPr/>
        <p:txBody>
          <a:bodyPr/>
          <a:lstStyle/>
          <a:p>
            <a:r>
              <a:rPr lang="en-US"/>
              <a:t>© 2007 Prentice-Hall, Inc.</a:t>
            </a:r>
          </a:p>
          <a:p>
            <a:endParaRPr lang="en-US"/>
          </a:p>
        </p:txBody>
      </p:sp>
      <p:sp>
        <p:nvSpPr>
          <p:cNvPr id="6" name="Slide Number Placeholder 6"/>
          <p:cNvSpPr>
            <a:spLocks noGrp="1"/>
          </p:cNvSpPr>
          <p:nvPr>
            <p:ph type="sldNum" sz="quarter" idx="12"/>
          </p:nvPr>
        </p:nvSpPr>
        <p:spPr/>
        <p:txBody>
          <a:bodyPr/>
          <a:lstStyle/>
          <a:p>
            <a:fld id="{1D5F93A1-5B21-49AF-8966-35CADAE63979}" type="slidenum">
              <a:rPr lang="en-US"/>
              <a:pPr/>
              <a:t>74</a:t>
            </a:fld>
            <a:endParaRPr lang="en-US"/>
          </a:p>
        </p:txBody>
      </p:sp>
      <p:sp>
        <p:nvSpPr>
          <p:cNvPr id="117763" name="Rectangle 3"/>
          <p:cNvSpPr>
            <a:spLocks noGrp="1" noChangeArrowheads="1"/>
          </p:cNvSpPr>
          <p:nvPr>
            <p:ph type="title"/>
          </p:nvPr>
        </p:nvSpPr>
        <p:spPr/>
        <p:txBody>
          <a:bodyPr/>
          <a:lstStyle/>
          <a:p>
            <a:r>
              <a:rPr lang="en-US"/>
              <a:t>Buying Software</a:t>
            </a:r>
          </a:p>
        </p:txBody>
      </p:sp>
      <p:sp>
        <p:nvSpPr>
          <p:cNvPr id="117764" name="Rectangle 4"/>
          <p:cNvSpPr>
            <a:spLocks noGrp="1" noChangeArrowheads="1"/>
          </p:cNvSpPr>
          <p:nvPr>
            <p:ph type="body" sz="half" idx="1"/>
          </p:nvPr>
        </p:nvSpPr>
        <p:spPr>
          <a:xfrm>
            <a:off x="457200" y="1600200"/>
            <a:ext cx="7467600" cy="4525963"/>
          </a:xfrm>
        </p:spPr>
        <p:txBody>
          <a:bodyPr/>
          <a:lstStyle/>
          <a:p>
            <a:r>
              <a:rPr lang="en-US" sz="2800"/>
              <a:t>Software may be purchased through</a:t>
            </a:r>
          </a:p>
          <a:p>
            <a:pPr lvl="1"/>
            <a:r>
              <a:rPr lang="en-US" sz="2400"/>
              <a:t>Retail stores</a:t>
            </a:r>
          </a:p>
          <a:p>
            <a:pPr lvl="1"/>
            <a:r>
              <a:rPr lang="en-US" sz="2400"/>
              <a:t>Online</a:t>
            </a:r>
          </a:p>
          <a:p>
            <a:pPr lvl="1"/>
            <a:r>
              <a:rPr lang="en-US" sz="2400"/>
              <a:t>Computer shows</a:t>
            </a:r>
          </a:p>
          <a:p>
            <a:pPr lvl="1"/>
            <a:r>
              <a:rPr lang="en-US" sz="2400"/>
              <a:t>Catalogs </a:t>
            </a:r>
          </a:p>
          <a:p>
            <a:r>
              <a:rPr lang="en-US" sz="2800"/>
              <a:t>Preinstalled software</a:t>
            </a:r>
          </a:p>
          <a:p>
            <a:r>
              <a:rPr lang="en-US" sz="2800"/>
              <a:t>Student discounted software</a:t>
            </a:r>
          </a:p>
        </p:txBody>
      </p:sp>
    </p:spTree>
  </p:cSld>
  <p:clrMapOvr>
    <a:masterClrMapping/>
  </p:clrMapOvr>
  <p:transition>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DC476597-8CD6-4D2B-B48E-80E79E146102}" type="slidenum">
              <a:rPr lang="en-US"/>
              <a:pPr/>
              <a:t>75</a:t>
            </a:fld>
            <a:endParaRPr lang="en-US"/>
          </a:p>
        </p:txBody>
      </p:sp>
      <p:sp>
        <p:nvSpPr>
          <p:cNvPr id="140290" name="Rectangle 2"/>
          <p:cNvSpPr>
            <a:spLocks noGrp="1" noChangeArrowheads="1"/>
          </p:cNvSpPr>
          <p:nvPr>
            <p:ph type="title"/>
          </p:nvPr>
        </p:nvSpPr>
        <p:spPr/>
        <p:txBody>
          <a:bodyPr/>
          <a:lstStyle/>
          <a:p>
            <a:r>
              <a:rPr lang="en-US"/>
              <a:t>Freeware and Shareware</a:t>
            </a:r>
          </a:p>
        </p:txBody>
      </p:sp>
      <p:sp>
        <p:nvSpPr>
          <p:cNvPr id="140291" name="Rectangle 3"/>
          <p:cNvSpPr>
            <a:spLocks noGrp="1" noChangeArrowheads="1"/>
          </p:cNvSpPr>
          <p:nvPr>
            <p:ph type="body" sz="half" idx="1"/>
          </p:nvPr>
        </p:nvSpPr>
        <p:spPr/>
        <p:txBody>
          <a:bodyPr/>
          <a:lstStyle/>
          <a:p>
            <a:pPr>
              <a:lnSpc>
                <a:spcPct val="90000"/>
              </a:lnSpc>
            </a:pPr>
            <a:r>
              <a:rPr lang="en-US" sz="2800"/>
              <a:t>Freeware: Copyrighted software you can get for free</a:t>
            </a:r>
          </a:p>
          <a:p>
            <a:pPr>
              <a:lnSpc>
                <a:spcPct val="90000"/>
              </a:lnSpc>
            </a:pPr>
            <a:r>
              <a:rPr lang="en-US" sz="2800">
                <a:latin typeface="Helvetica" charset="0"/>
              </a:rPr>
              <a:t>Beta versions: Programs that are still under development </a:t>
            </a:r>
            <a:endParaRPr lang="en-US" sz="2800"/>
          </a:p>
          <a:p>
            <a:pPr>
              <a:lnSpc>
                <a:spcPct val="90000"/>
              </a:lnSpc>
            </a:pPr>
            <a:r>
              <a:rPr lang="en-US" sz="2800"/>
              <a:t>Shareware: </a:t>
            </a:r>
            <a:r>
              <a:rPr lang="en-US" sz="2800">
                <a:latin typeface="Helvetica" charset="0"/>
              </a:rPr>
              <a:t>Software that allows users to run it for a limited time free of charge</a:t>
            </a:r>
          </a:p>
        </p:txBody>
      </p:sp>
      <p:pic>
        <p:nvPicPr>
          <p:cNvPr id="140292" name="Picture 4" descr="AAFOATT0"/>
          <p:cNvPicPr>
            <a:picLocks noGrp="1" noChangeAspect="1" noChangeArrowheads="1"/>
          </p:cNvPicPr>
          <p:nvPr>
            <p:ph sz="half" idx="2"/>
          </p:nvPr>
        </p:nvPicPr>
        <p:blipFill>
          <a:blip r:embed="rId3"/>
          <a:srcRect/>
          <a:stretch>
            <a:fillRect/>
          </a:stretch>
        </p:blipFill>
        <p:spPr>
          <a:xfrm>
            <a:off x="4954588" y="2643188"/>
            <a:ext cx="3425825" cy="2438400"/>
          </a:xfrm>
          <a:ln/>
        </p:spPr>
      </p:pic>
    </p:spTree>
  </p:cSld>
  <p:clrMapOvr>
    <a:masterClrMapping/>
  </p:clrMapOvr>
  <p:transition>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2007 Prentice-Hall, Inc.</a:t>
            </a:r>
          </a:p>
          <a:p>
            <a:endParaRPr lang="en-US"/>
          </a:p>
        </p:txBody>
      </p:sp>
      <p:sp>
        <p:nvSpPr>
          <p:cNvPr id="7" name="Slide Number Placeholder 5"/>
          <p:cNvSpPr>
            <a:spLocks noGrp="1"/>
          </p:cNvSpPr>
          <p:nvPr>
            <p:ph type="sldNum" sz="quarter" idx="12"/>
          </p:nvPr>
        </p:nvSpPr>
        <p:spPr/>
        <p:txBody>
          <a:bodyPr/>
          <a:lstStyle/>
          <a:p>
            <a:fld id="{AC596C24-67DE-4FBC-BE8C-D53A91168526}" type="slidenum">
              <a:rPr lang="en-US"/>
              <a:pPr/>
              <a:t>76</a:t>
            </a:fld>
            <a:endParaRPr lang="en-US"/>
          </a:p>
        </p:txBody>
      </p:sp>
      <p:sp>
        <p:nvSpPr>
          <p:cNvPr id="118786" name="Rectangle 2"/>
          <p:cNvSpPr>
            <a:spLocks noGrp="1" noChangeArrowheads="1"/>
          </p:cNvSpPr>
          <p:nvPr>
            <p:ph type="title"/>
          </p:nvPr>
        </p:nvSpPr>
        <p:spPr/>
        <p:txBody>
          <a:bodyPr/>
          <a:lstStyle/>
          <a:p>
            <a:r>
              <a:rPr lang="en-US" sz="4000"/>
              <a:t>Software Versions </a:t>
            </a:r>
            <a:br>
              <a:rPr lang="en-US" sz="4000"/>
            </a:br>
            <a:endParaRPr lang="en-US" sz="4000"/>
          </a:p>
        </p:txBody>
      </p:sp>
      <p:sp>
        <p:nvSpPr>
          <p:cNvPr id="118787" name="Rectangle 3"/>
          <p:cNvSpPr>
            <a:spLocks noGrp="1" noChangeArrowheads="1"/>
          </p:cNvSpPr>
          <p:nvPr>
            <p:ph type="body" idx="1"/>
          </p:nvPr>
        </p:nvSpPr>
        <p:spPr>
          <a:xfrm>
            <a:off x="304800" y="1600200"/>
            <a:ext cx="8305800" cy="2514600"/>
          </a:xfrm>
        </p:spPr>
        <p:txBody>
          <a:bodyPr/>
          <a:lstStyle/>
          <a:p>
            <a:r>
              <a:rPr lang="en-US"/>
              <a:t>Software versions</a:t>
            </a:r>
          </a:p>
          <a:p>
            <a:pPr lvl="1"/>
            <a:r>
              <a:rPr lang="en-US"/>
              <a:t>Numbers used to represent major and minor upgrades</a:t>
            </a:r>
          </a:p>
          <a:p>
            <a:pPr lvl="2"/>
            <a:r>
              <a:rPr lang="en-US"/>
              <a:t>Major upgrade – Version 2.0</a:t>
            </a:r>
          </a:p>
          <a:p>
            <a:pPr lvl="2"/>
            <a:r>
              <a:rPr lang="en-US"/>
              <a:t>Minor upgrade – Version 2.1</a:t>
            </a:r>
          </a:p>
        </p:txBody>
      </p:sp>
      <p:pic>
        <p:nvPicPr>
          <p:cNvPr id="118788" name="Picture 4"/>
          <p:cNvPicPr>
            <a:picLocks noChangeAspect="1" noChangeArrowheads="1"/>
          </p:cNvPicPr>
          <p:nvPr/>
        </p:nvPicPr>
        <p:blipFill>
          <a:blip r:embed="rId3"/>
          <a:srcRect/>
          <a:stretch>
            <a:fillRect/>
          </a:stretch>
        </p:blipFill>
        <p:spPr bwMode="auto">
          <a:xfrm>
            <a:off x="5715000" y="3124200"/>
            <a:ext cx="2667000" cy="233838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2007 Prentice-Hall, Inc.</a:t>
            </a:r>
          </a:p>
          <a:p>
            <a:endParaRPr lang="en-US"/>
          </a:p>
        </p:txBody>
      </p:sp>
      <p:sp>
        <p:nvSpPr>
          <p:cNvPr id="7" name="Slide Number Placeholder 5"/>
          <p:cNvSpPr>
            <a:spLocks noGrp="1"/>
          </p:cNvSpPr>
          <p:nvPr>
            <p:ph type="sldNum" sz="quarter" idx="12"/>
          </p:nvPr>
        </p:nvSpPr>
        <p:spPr/>
        <p:txBody>
          <a:bodyPr/>
          <a:lstStyle/>
          <a:p>
            <a:fld id="{A765840A-8FD0-43CE-AF34-81E99DEC56C7}" type="slidenum">
              <a:rPr lang="en-US"/>
              <a:pPr/>
              <a:t>77</a:t>
            </a:fld>
            <a:endParaRPr lang="en-US"/>
          </a:p>
        </p:txBody>
      </p:sp>
      <p:sp>
        <p:nvSpPr>
          <p:cNvPr id="146434" name="Rectangle 2"/>
          <p:cNvSpPr>
            <a:spLocks noGrp="1" noChangeArrowheads="1"/>
          </p:cNvSpPr>
          <p:nvPr>
            <p:ph type="title"/>
          </p:nvPr>
        </p:nvSpPr>
        <p:spPr/>
        <p:txBody>
          <a:bodyPr/>
          <a:lstStyle/>
          <a:p>
            <a:r>
              <a:rPr lang="en-US"/>
              <a:t>System Requirements</a:t>
            </a:r>
          </a:p>
        </p:txBody>
      </p:sp>
      <p:sp>
        <p:nvSpPr>
          <p:cNvPr id="146435" name="Rectangle 3"/>
          <p:cNvSpPr>
            <a:spLocks noGrp="1" noChangeArrowheads="1"/>
          </p:cNvSpPr>
          <p:nvPr>
            <p:ph type="body" idx="1"/>
          </p:nvPr>
        </p:nvSpPr>
        <p:spPr/>
        <p:txBody>
          <a:bodyPr/>
          <a:lstStyle/>
          <a:p>
            <a:pPr lvl="1"/>
            <a:r>
              <a:rPr lang="en-US"/>
              <a:t>Minimum standards for the operating system, RAM, and hard drive capacity</a:t>
            </a:r>
          </a:p>
          <a:p>
            <a:endParaRPr lang="en-US"/>
          </a:p>
        </p:txBody>
      </p:sp>
      <p:sp>
        <p:nvSpPr>
          <p:cNvPr id="146436" name="AutoShape 4"/>
          <p:cNvSpPr>
            <a:spLocks noChangeArrowheads="1"/>
          </p:cNvSpPr>
          <p:nvPr/>
        </p:nvSpPr>
        <p:spPr bwMode="auto">
          <a:xfrm>
            <a:off x="3276600" y="2667000"/>
            <a:ext cx="2971800" cy="3657600"/>
          </a:xfrm>
          <a:prstGeom prst="roundRect">
            <a:avLst>
              <a:gd name="adj" fmla="val 16667"/>
            </a:avLst>
          </a:prstGeom>
          <a:solidFill>
            <a:schemeClr val="bg1"/>
          </a:solidFill>
          <a:ln w="9525">
            <a:solidFill>
              <a:schemeClr val="tx1"/>
            </a:solidFill>
            <a:round/>
            <a:headEnd/>
            <a:tailEnd/>
          </a:ln>
          <a:effectLst/>
        </p:spPr>
        <p:txBody>
          <a:bodyPr anchor="ctr"/>
          <a:lstStyle/>
          <a:p>
            <a:pPr marL="112713" indent="-112713" algn="ctr">
              <a:spcBef>
                <a:spcPct val="0"/>
              </a:spcBef>
              <a:buFontTx/>
              <a:buNone/>
            </a:pPr>
            <a:r>
              <a:rPr lang="en-US" sz="1400" b="1">
                <a:solidFill>
                  <a:srgbClr val="EA0000"/>
                </a:solidFill>
                <a:effectLst/>
                <a:latin typeface="Verdana" pitchFamily="34" charset="0"/>
              </a:rPr>
              <a:t>Sample Minimum System Requirements</a:t>
            </a:r>
          </a:p>
          <a:p>
            <a:pPr marL="112713" indent="-112713">
              <a:spcBef>
                <a:spcPct val="0"/>
              </a:spcBef>
            </a:pPr>
            <a:r>
              <a:rPr lang="en-US" sz="1400" b="1">
                <a:solidFill>
                  <a:schemeClr val="tx1"/>
                </a:solidFill>
                <a:effectLst/>
                <a:latin typeface="Verdana" pitchFamily="34" charset="0"/>
              </a:rPr>
              <a:t>IBM compatible PC with a 486 PC processor or better (Pentium® recommended)</a:t>
            </a:r>
          </a:p>
          <a:p>
            <a:pPr marL="112713" indent="-112713">
              <a:spcBef>
                <a:spcPct val="0"/>
              </a:spcBef>
            </a:pPr>
            <a:r>
              <a:rPr lang="en-US" sz="1400" b="1">
                <a:solidFill>
                  <a:schemeClr val="tx1"/>
                </a:solidFill>
                <a:effectLst/>
                <a:latin typeface="Verdana" pitchFamily="34" charset="0"/>
              </a:rPr>
              <a:t>Microsoft Windows® 95</a:t>
            </a:r>
          </a:p>
          <a:p>
            <a:pPr marL="112713" indent="-112713">
              <a:spcBef>
                <a:spcPct val="0"/>
              </a:spcBef>
            </a:pPr>
            <a:r>
              <a:rPr lang="en-US" sz="1400" b="1">
                <a:solidFill>
                  <a:schemeClr val="tx1"/>
                </a:solidFill>
                <a:effectLst/>
                <a:latin typeface="Verdana" pitchFamily="34" charset="0"/>
              </a:rPr>
              <a:t>12 MB RAM (16 MB recommended)</a:t>
            </a:r>
          </a:p>
          <a:p>
            <a:pPr marL="112713" indent="-112713">
              <a:spcBef>
                <a:spcPct val="0"/>
              </a:spcBef>
            </a:pPr>
            <a:r>
              <a:rPr lang="en-US" sz="1400" b="1">
                <a:solidFill>
                  <a:schemeClr val="tx1"/>
                </a:solidFill>
                <a:effectLst/>
                <a:latin typeface="Verdana" pitchFamily="34" charset="0"/>
              </a:rPr>
              <a:t>Hard disk space (standard installation approx. 100 MB)</a:t>
            </a:r>
          </a:p>
          <a:p>
            <a:pPr marL="112713" indent="-112713">
              <a:spcBef>
                <a:spcPct val="0"/>
              </a:spcBef>
            </a:pPr>
            <a:r>
              <a:rPr lang="en-US" sz="1400" b="1">
                <a:solidFill>
                  <a:schemeClr val="tx1"/>
                </a:solidFill>
                <a:effectLst/>
                <a:latin typeface="Verdana" pitchFamily="34" charset="0"/>
              </a:rPr>
              <a:t>CD-ROM drive (2x or better)</a:t>
            </a:r>
          </a:p>
          <a:p>
            <a:pPr marL="112713" indent="-112713">
              <a:spcBef>
                <a:spcPct val="0"/>
              </a:spcBef>
            </a:pPr>
            <a:r>
              <a:rPr lang="en-US" sz="1400" b="1">
                <a:solidFill>
                  <a:schemeClr val="tx1"/>
                </a:solidFill>
                <a:effectLst/>
                <a:latin typeface="Verdana" pitchFamily="34" charset="0"/>
              </a:rPr>
              <a:t>Mouse or other pointing device</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2007 Prentice-Hall, Inc.</a:t>
            </a:r>
          </a:p>
          <a:p>
            <a:endParaRPr lang="en-US"/>
          </a:p>
        </p:txBody>
      </p:sp>
      <p:sp>
        <p:nvSpPr>
          <p:cNvPr id="7" name="Slide Number Placeholder 6"/>
          <p:cNvSpPr>
            <a:spLocks noGrp="1"/>
          </p:cNvSpPr>
          <p:nvPr>
            <p:ph type="sldNum" sz="quarter" idx="12"/>
          </p:nvPr>
        </p:nvSpPr>
        <p:spPr/>
        <p:txBody>
          <a:bodyPr/>
          <a:lstStyle/>
          <a:p>
            <a:fld id="{D8476ED2-23CA-4F62-955C-E206D103DDC6}" type="slidenum">
              <a:rPr lang="en-US"/>
              <a:pPr/>
              <a:t>78</a:t>
            </a:fld>
            <a:endParaRPr lang="en-US"/>
          </a:p>
        </p:txBody>
      </p:sp>
      <p:sp>
        <p:nvSpPr>
          <p:cNvPr id="119810" name="Rectangle 2"/>
          <p:cNvSpPr>
            <a:spLocks noGrp="1" noChangeArrowheads="1"/>
          </p:cNvSpPr>
          <p:nvPr>
            <p:ph type="title"/>
          </p:nvPr>
        </p:nvSpPr>
        <p:spPr/>
        <p:txBody>
          <a:bodyPr/>
          <a:lstStyle/>
          <a:p>
            <a:r>
              <a:rPr lang="en-US" sz="4000"/>
              <a:t>Installing/Uninstalling and Opening Software</a:t>
            </a:r>
          </a:p>
        </p:txBody>
      </p:sp>
      <p:sp>
        <p:nvSpPr>
          <p:cNvPr id="119811" name="Rectangle 3"/>
          <p:cNvSpPr>
            <a:spLocks noGrp="1" noChangeArrowheads="1"/>
          </p:cNvSpPr>
          <p:nvPr>
            <p:ph type="body" sz="half" idx="1"/>
          </p:nvPr>
        </p:nvSpPr>
        <p:spPr>
          <a:xfrm>
            <a:off x="457200" y="1600200"/>
            <a:ext cx="4038600" cy="4114800"/>
          </a:xfrm>
          <a:noFill/>
          <a:ln>
            <a:solidFill>
              <a:srgbClr val="FFFFFF"/>
            </a:solidFill>
          </a:ln>
        </p:spPr>
        <p:txBody>
          <a:bodyPr/>
          <a:lstStyle/>
          <a:p>
            <a:r>
              <a:rPr lang="en-US" sz="2400"/>
              <a:t>Installing software</a:t>
            </a:r>
          </a:p>
          <a:p>
            <a:pPr lvl="1"/>
            <a:r>
              <a:rPr lang="en-US" sz="2000"/>
              <a:t>Installation wizard</a:t>
            </a:r>
          </a:p>
          <a:p>
            <a:pPr lvl="2"/>
            <a:r>
              <a:rPr lang="en-US" sz="1800"/>
              <a:t>Automatic</a:t>
            </a:r>
          </a:p>
          <a:p>
            <a:pPr lvl="2"/>
            <a:r>
              <a:rPr lang="en-US" sz="1800"/>
              <a:t>Control Panel: Add/Remove Software</a:t>
            </a:r>
          </a:p>
          <a:p>
            <a:pPr lvl="1"/>
            <a:r>
              <a:rPr lang="en-US" sz="2000"/>
              <a:t>Full/custom installation</a:t>
            </a:r>
          </a:p>
          <a:p>
            <a:r>
              <a:rPr lang="en-US" sz="2400"/>
              <a:t>Uninstalling software</a:t>
            </a:r>
          </a:p>
          <a:p>
            <a:pPr lvl="1"/>
            <a:r>
              <a:rPr lang="en-US" sz="2000"/>
              <a:t>Software uninstall program</a:t>
            </a:r>
          </a:p>
          <a:p>
            <a:pPr lvl="1"/>
            <a:r>
              <a:rPr lang="en-US" sz="2000"/>
              <a:t>Control Panel: Add/Remove Software</a:t>
            </a:r>
          </a:p>
          <a:p>
            <a:pPr lvl="1"/>
            <a:r>
              <a:rPr lang="en-US" sz="2000"/>
              <a:t>Do not delete</a:t>
            </a:r>
          </a:p>
        </p:txBody>
      </p:sp>
      <p:sp>
        <p:nvSpPr>
          <p:cNvPr id="119812" name="Rectangle 4"/>
          <p:cNvSpPr>
            <a:spLocks noGrp="1" noChangeArrowheads="1"/>
          </p:cNvSpPr>
          <p:nvPr>
            <p:ph type="body" sz="half" idx="2"/>
          </p:nvPr>
        </p:nvSpPr>
        <p:spPr>
          <a:xfrm>
            <a:off x="4724400" y="2362200"/>
            <a:ext cx="4038600" cy="2438400"/>
          </a:xfrm>
          <a:noFill/>
          <a:ln>
            <a:solidFill>
              <a:schemeClr val="bg1"/>
            </a:solidFill>
          </a:ln>
        </p:spPr>
        <p:txBody>
          <a:bodyPr/>
          <a:lstStyle/>
          <a:p>
            <a:r>
              <a:rPr lang="en-US" sz="2400"/>
              <a:t>Opening software</a:t>
            </a:r>
          </a:p>
          <a:p>
            <a:pPr lvl="1"/>
            <a:r>
              <a:rPr lang="en-US" sz="2000"/>
              <a:t>Start menu</a:t>
            </a:r>
          </a:p>
          <a:p>
            <a:pPr lvl="1"/>
            <a:r>
              <a:rPr lang="en-US" sz="2000"/>
              <a:t>Quick launch toolbar</a:t>
            </a:r>
          </a:p>
          <a:p>
            <a:pPr lvl="1"/>
            <a:r>
              <a:rPr lang="en-US" sz="2000"/>
              <a:t>Desktop shortcut</a:t>
            </a:r>
          </a:p>
          <a:p>
            <a:pPr lvl="1"/>
            <a:r>
              <a:rPr lang="en-US" sz="2000"/>
              <a:t>My Computer/Windows Explorer</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mtClean="0"/>
              <a:t>NOW</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4"/>
          <p:cNvSpPr>
            <a:spLocks noGrp="1"/>
          </p:cNvSpPr>
          <p:nvPr>
            <p:ph type="dt" sz="half" idx="11"/>
          </p:nvPr>
        </p:nvSpPr>
        <p:spPr/>
        <p:txBody>
          <a:bodyPr/>
          <a:lstStyle/>
          <a:p>
            <a:r>
              <a:rPr lang="en-US"/>
              <a:t>© 2007 Prentice-Hall, Inc.</a:t>
            </a:r>
          </a:p>
          <a:p>
            <a:endParaRPr lang="en-US"/>
          </a:p>
        </p:txBody>
      </p:sp>
      <p:sp>
        <p:nvSpPr>
          <p:cNvPr id="41" name="Slide Number Placeholder 5"/>
          <p:cNvSpPr>
            <a:spLocks noGrp="1"/>
          </p:cNvSpPr>
          <p:nvPr>
            <p:ph type="sldNum" sz="quarter" idx="12"/>
          </p:nvPr>
        </p:nvSpPr>
        <p:spPr/>
        <p:txBody>
          <a:bodyPr/>
          <a:lstStyle/>
          <a:p>
            <a:fld id="{9DD86F87-E0FE-4C94-BB10-D1ABDD683F5D}" type="slidenum">
              <a:rPr lang="en-US"/>
              <a:pPr/>
              <a:t>8</a:t>
            </a:fld>
            <a:endParaRPr lang="en-US"/>
          </a:p>
        </p:txBody>
      </p:sp>
      <p:sp>
        <p:nvSpPr>
          <p:cNvPr id="73730" name="Rectangle 2"/>
          <p:cNvSpPr>
            <a:spLocks noGrp="1" noChangeArrowheads="1"/>
          </p:cNvSpPr>
          <p:nvPr>
            <p:ph type="title"/>
          </p:nvPr>
        </p:nvSpPr>
        <p:spPr/>
        <p:txBody>
          <a:bodyPr/>
          <a:lstStyle/>
          <a:p>
            <a:r>
              <a:rPr lang="en-US"/>
              <a:t>Microsoft Windows</a:t>
            </a:r>
          </a:p>
        </p:txBody>
      </p:sp>
      <p:sp>
        <p:nvSpPr>
          <p:cNvPr id="73731" name="Rectangle 3"/>
          <p:cNvSpPr>
            <a:spLocks noGrp="1" noChangeArrowheads="1"/>
          </p:cNvSpPr>
          <p:nvPr>
            <p:ph type="body" idx="1"/>
          </p:nvPr>
        </p:nvSpPr>
        <p:spPr>
          <a:xfrm>
            <a:off x="457200" y="1447800"/>
            <a:ext cx="8229600" cy="4525963"/>
          </a:xfrm>
        </p:spPr>
        <p:txBody>
          <a:bodyPr/>
          <a:lstStyle/>
          <a:p>
            <a:r>
              <a:rPr lang="en-US"/>
              <a:t>Market leader – 90% market share</a:t>
            </a:r>
          </a:p>
          <a:p>
            <a:pPr>
              <a:buFontTx/>
              <a:buNone/>
            </a:pPr>
            <a:r>
              <a:rPr lang="en-US" sz="2800"/>
              <a:t>	</a:t>
            </a:r>
            <a:r>
              <a:rPr lang="en-US" sz="2400" b="1"/>
              <a:t>Click to view the various Windows systems</a:t>
            </a:r>
          </a:p>
        </p:txBody>
      </p:sp>
      <p:grpSp>
        <p:nvGrpSpPr>
          <p:cNvPr id="2" name="Group 4"/>
          <p:cNvGrpSpPr>
            <a:grpSpLocks/>
          </p:cNvGrpSpPr>
          <p:nvPr/>
        </p:nvGrpSpPr>
        <p:grpSpPr bwMode="auto">
          <a:xfrm>
            <a:off x="0" y="2590800"/>
            <a:ext cx="8991600" cy="3771900"/>
            <a:chOff x="0" y="1632"/>
            <a:chExt cx="5664" cy="2376"/>
          </a:xfrm>
        </p:grpSpPr>
        <p:pic>
          <p:nvPicPr>
            <p:cNvPr id="73733" name="Picture 5" descr="windows_xp_screenshot1"/>
            <p:cNvPicPr>
              <a:picLocks noChangeAspect="1" noChangeArrowheads="1"/>
            </p:cNvPicPr>
            <p:nvPr/>
          </p:nvPicPr>
          <p:blipFill>
            <a:blip r:embed="rId3"/>
            <a:srcRect/>
            <a:stretch>
              <a:fillRect/>
            </a:stretch>
          </p:blipFill>
          <p:spPr bwMode="auto">
            <a:xfrm>
              <a:off x="1248" y="1632"/>
              <a:ext cx="3168" cy="2376"/>
            </a:xfrm>
            <a:prstGeom prst="rect">
              <a:avLst/>
            </a:prstGeom>
            <a:noFill/>
          </p:spPr>
        </p:pic>
        <p:sp useBgFill="1">
          <p:nvSpPr>
            <p:cNvPr id="73734" name="Text Box 6"/>
            <p:cNvSpPr txBox="1">
              <a:spLocks noChangeArrowheads="1"/>
            </p:cNvSpPr>
            <p:nvPr/>
          </p:nvSpPr>
          <p:spPr bwMode="auto">
            <a:xfrm>
              <a:off x="0" y="2160"/>
              <a:ext cx="1200" cy="748"/>
            </a:xfrm>
            <a:prstGeom prst="rect">
              <a:avLst/>
            </a:prstGeom>
            <a:ln w="9525">
              <a:noFill/>
              <a:miter lim="800000"/>
              <a:headEnd/>
              <a:tailEnd/>
            </a:ln>
            <a:effectLst/>
          </p:spPr>
          <p:txBody>
            <a:bodyPr>
              <a:spAutoFit/>
            </a:bodyPr>
            <a:lstStyle/>
            <a:p>
              <a:r>
                <a:rPr lang="en-US" sz="2400" b="1">
                  <a:solidFill>
                    <a:srgbClr val="FFFBDD"/>
                  </a:solidFill>
                  <a:latin typeface="Verdana" pitchFamily="34" charset="0"/>
                </a:rPr>
                <a:t>Windows XP (2001)</a:t>
              </a:r>
            </a:p>
          </p:txBody>
        </p:sp>
        <p:sp>
          <p:nvSpPr>
            <p:cNvPr id="73735" name="Text Box 7"/>
            <p:cNvSpPr txBox="1">
              <a:spLocks noChangeArrowheads="1"/>
            </p:cNvSpPr>
            <p:nvPr/>
          </p:nvSpPr>
          <p:spPr bwMode="auto">
            <a:xfrm>
              <a:off x="4464" y="1728"/>
              <a:ext cx="1200" cy="1875"/>
            </a:xfrm>
            <a:prstGeom prst="rect">
              <a:avLst/>
            </a:prstGeom>
            <a:noFill/>
            <a:ln w="9525">
              <a:noFill/>
              <a:miter lim="800000"/>
              <a:headEnd/>
              <a:tailEnd/>
            </a:ln>
            <a:effectLst/>
          </p:spPr>
          <p:txBody>
            <a:bodyPr>
              <a:spAutoFit/>
            </a:bodyPr>
            <a:lstStyle/>
            <a:p>
              <a:pPr algn="l"/>
              <a:r>
                <a:rPr lang="en-US" sz="1800" b="1">
                  <a:solidFill>
                    <a:srgbClr val="FFFBDD"/>
                  </a:solidFill>
                  <a:latin typeface="Verdana" pitchFamily="34" charset="0"/>
                </a:rPr>
                <a:t>Offers a new multi-user desktop as well as improved digital media features and</a:t>
              </a:r>
            </a:p>
            <a:p>
              <a:pPr algn="l"/>
              <a:r>
                <a:rPr lang="en-US" sz="1800" b="1">
                  <a:solidFill>
                    <a:srgbClr val="FFFBDD"/>
                  </a:solidFill>
                  <a:latin typeface="Verdana" pitchFamily="34" charset="0"/>
                </a:rPr>
                <a:t>Internet capabilities.</a:t>
              </a:r>
            </a:p>
            <a:p>
              <a:pPr algn="l">
                <a:spcBef>
                  <a:spcPct val="50000"/>
                </a:spcBef>
              </a:pPr>
              <a:endParaRPr lang="en-US" sz="1800" b="1">
                <a:solidFill>
                  <a:srgbClr val="FFFBDD"/>
                </a:solidFill>
                <a:latin typeface="Verdana" pitchFamily="34" charset="0"/>
              </a:endParaRPr>
            </a:p>
          </p:txBody>
        </p:sp>
      </p:grpSp>
      <p:grpSp>
        <p:nvGrpSpPr>
          <p:cNvPr id="3" name="Group 8"/>
          <p:cNvGrpSpPr>
            <a:grpSpLocks/>
          </p:cNvGrpSpPr>
          <p:nvPr/>
        </p:nvGrpSpPr>
        <p:grpSpPr bwMode="auto">
          <a:xfrm>
            <a:off x="0" y="2514600"/>
            <a:ext cx="9144000" cy="3848100"/>
            <a:chOff x="0" y="1536"/>
            <a:chExt cx="5760" cy="2472"/>
          </a:xfrm>
        </p:grpSpPr>
        <p:pic>
          <p:nvPicPr>
            <p:cNvPr id="73737" name="Picture 9" descr="windows_me_screenshot"/>
            <p:cNvPicPr>
              <a:picLocks noChangeAspect="1" noChangeArrowheads="1"/>
            </p:cNvPicPr>
            <p:nvPr/>
          </p:nvPicPr>
          <p:blipFill>
            <a:blip r:embed="rId4"/>
            <a:srcRect/>
            <a:stretch>
              <a:fillRect/>
            </a:stretch>
          </p:blipFill>
          <p:spPr bwMode="auto">
            <a:xfrm>
              <a:off x="1248" y="1632"/>
              <a:ext cx="3168" cy="2376"/>
            </a:xfrm>
            <a:prstGeom prst="rect">
              <a:avLst/>
            </a:prstGeom>
            <a:noFill/>
          </p:spPr>
        </p:pic>
        <p:sp useBgFill="1">
          <p:nvSpPr>
            <p:cNvPr id="73738" name="Text Box 10"/>
            <p:cNvSpPr txBox="1">
              <a:spLocks noChangeArrowheads="1"/>
            </p:cNvSpPr>
            <p:nvPr/>
          </p:nvSpPr>
          <p:spPr bwMode="auto">
            <a:xfrm>
              <a:off x="0" y="2160"/>
              <a:ext cx="1248" cy="763"/>
            </a:xfrm>
            <a:prstGeom prst="rect">
              <a:avLst/>
            </a:prstGeom>
            <a:ln w="9525">
              <a:noFill/>
              <a:miter lim="800000"/>
              <a:headEnd/>
              <a:tailEnd/>
            </a:ln>
            <a:effectLst/>
          </p:spPr>
          <p:txBody>
            <a:bodyPr>
              <a:spAutoFit/>
            </a:bodyPr>
            <a:lstStyle/>
            <a:p>
              <a:r>
                <a:rPr lang="en-US" sz="2400" b="1">
                  <a:solidFill>
                    <a:srgbClr val="FFFBDD"/>
                  </a:solidFill>
                  <a:latin typeface="Verdana" pitchFamily="34" charset="0"/>
                </a:rPr>
                <a:t>Windows ME (2000)</a:t>
              </a:r>
              <a:endParaRPr lang="en-US" sz="2400">
                <a:solidFill>
                  <a:srgbClr val="FFFBDD"/>
                </a:solidFill>
                <a:latin typeface="Verdana" pitchFamily="34" charset="0"/>
              </a:endParaRPr>
            </a:p>
          </p:txBody>
        </p:sp>
        <p:sp useBgFill="1">
          <p:nvSpPr>
            <p:cNvPr id="73739" name="Text Box 11"/>
            <p:cNvSpPr txBox="1">
              <a:spLocks noChangeArrowheads="1"/>
            </p:cNvSpPr>
            <p:nvPr/>
          </p:nvSpPr>
          <p:spPr bwMode="auto">
            <a:xfrm>
              <a:off x="4464" y="1536"/>
              <a:ext cx="1296" cy="2265"/>
            </a:xfrm>
            <a:prstGeom prst="rect">
              <a:avLst/>
            </a:prstGeom>
            <a:ln w="9525">
              <a:noFill/>
              <a:miter lim="800000"/>
              <a:headEnd/>
              <a:tailEnd/>
            </a:ln>
            <a:effectLst/>
          </p:spPr>
          <p:txBody>
            <a:bodyPr>
              <a:spAutoFit/>
            </a:bodyPr>
            <a:lstStyle/>
            <a:p>
              <a:pPr algn="l"/>
              <a:r>
                <a:rPr lang="en-US" sz="1800" b="1">
                  <a:solidFill>
                    <a:srgbClr val="FFFBDD"/>
                  </a:solidFill>
                  <a:latin typeface="Verdana" pitchFamily="34" charset="0"/>
                </a:rPr>
                <a:t>This upgrade to Windows 95 and Windows 98 includes system backup and</a:t>
              </a:r>
            </a:p>
            <a:p>
              <a:pPr algn="l"/>
              <a:r>
                <a:rPr lang="en-US" sz="1800" b="1">
                  <a:solidFill>
                    <a:srgbClr val="FFFBDD"/>
                  </a:solidFill>
                  <a:latin typeface="Verdana" pitchFamily="34" charset="0"/>
                </a:rPr>
                <a:t>multimedia capabilities (such as Media Player).</a:t>
              </a:r>
            </a:p>
            <a:p>
              <a:pPr algn="l">
                <a:spcBef>
                  <a:spcPct val="50000"/>
                </a:spcBef>
              </a:pPr>
              <a:endParaRPr lang="en-US" sz="1800" b="1">
                <a:solidFill>
                  <a:srgbClr val="FFFBDD"/>
                </a:solidFill>
                <a:latin typeface="Verdana" pitchFamily="34" charset="0"/>
              </a:endParaRPr>
            </a:p>
          </p:txBody>
        </p:sp>
      </p:grpSp>
      <p:grpSp>
        <p:nvGrpSpPr>
          <p:cNvPr id="4" name="Group 12"/>
          <p:cNvGrpSpPr>
            <a:grpSpLocks/>
          </p:cNvGrpSpPr>
          <p:nvPr/>
        </p:nvGrpSpPr>
        <p:grpSpPr bwMode="auto">
          <a:xfrm>
            <a:off x="0" y="2590800"/>
            <a:ext cx="9144000" cy="3810000"/>
            <a:chOff x="0" y="1584"/>
            <a:chExt cx="5760" cy="2400"/>
          </a:xfrm>
        </p:grpSpPr>
        <p:sp useBgFill="1">
          <p:nvSpPr>
            <p:cNvPr id="73741" name="Text Box 13"/>
            <p:cNvSpPr txBox="1">
              <a:spLocks noChangeArrowheads="1"/>
            </p:cNvSpPr>
            <p:nvPr/>
          </p:nvSpPr>
          <p:spPr bwMode="auto">
            <a:xfrm>
              <a:off x="0" y="2148"/>
              <a:ext cx="1248" cy="748"/>
            </a:xfrm>
            <a:prstGeom prst="rect">
              <a:avLst/>
            </a:prstGeom>
            <a:ln w="9525">
              <a:noFill/>
              <a:miter lim="800000"/>
              <a:headEnd/>
              <a:tailEnd/>
            </a:ln>
            <a:effectLst/>
          </p:spPr>
          <p:txBody>
            <a:bodyPr>
              <a:spAutoFit/>
            </a:bodyPr>
            <a:lstStyle/>
            <a:p>
              <a:r>
                <a:rPr lang="en-US" sz="2400" b="1">
                  <a:solidFill>
                    <a:srgbClr val="FFFBDD"/>
                  </a:solidFill>
                  <a:latin typeface="Verdana" pitchFamily="34" charset="0"/>
                </a:rPr>
                <a:t>Windows 2000 (2000)</a:t>
              </a:r>
            </a:p>
          </p:txBody>
        </p:sp>
        <p:pic>
          <p:nvPicPr>
            <p:cNvPr id="73742" name="Picture 14" descr="windows_2000_screenshot3"/>
            <p:cNvPicPr>
              <a:picLocks noChangeAspect="1" noChangeArrowheads="1"/>
            </p:cNvPicPr>
            <p:nvPr/>
          </p:nvPicPr>
          <p:blipFill>
            <a:blip r:embed="rId5"/>
            <a:srcRect/>
            <a:stretch>
              <a:fillRect/>
            </a:stretch>
          </p:blipFill>
          <p:spPr bwMode="auto">
            <a:xfrm>
              <a:off x="1248" y="1630"/>
              <a:ext cx="3168" cy="2354"/>
            </a:xfrm>
            <a:prstGeom prst="rect">
              <a:avLst/>
            </a:prstGeom>
            <a:noFill/>
          </p:spPr>
        </p:pic>
        <p:sp useBgFill="1">
          <p:nvSpPr>
            <p:cNvPr id="73743" name="Text Box 15"/>
            <p:cNvSpPr txBox="1">
              <a:spLocks noChangeArrowheads="1"/>
            </p:cNvSpPr>
            <p:nvPr/>
          </p:nvSpPr>
          <p:spPr bwMode="auto">
            <a:xfrm>
              <a:off x="4416" y="1584"/>
              <a:ext cx="1344" cy="2049"/>
            </a:xfrm>
            <a:prstGeom prst="rect">
              <a:avLst/>
            </a:prstGeom>
            <a:ln w="9525">
              <a:noFill/>
              <a:miter lim="800000"/>
              <a:headEnd/>
              <a:tailEnd/>
            </a:ln>
            <a:effectLst/>
          </p:spPr>
          <p:txBody>
            <a:bodyPr>
              <a:spAutoFit/>
            </a:bodyPr>
            <a:lstStyle/>
            <a:p>
              <a:pPr algn="l">
                <a:spcBef>
                  <a:spcPct val="50000"/>
                </a:spcBef>
              </a:pPr>
              <a:r>
                <a:rPr lang="en-US" sz="1800" b="1">
                  <a:solidFill>
                    <a:srgbClr val="FFFBDD"/>
                  </a:solidFill>
                  <a:latin typeface="Verdana" pitchFamily="34" charset="0"/>
                </a:rPr>
                <a:t>This upgrade to Windows NT offers improvements to file security and Internet support.</a:t>
              </a:r>
            </a:p>
            <a:p>
              <a:pPr algn="l">
                <a:spcBef>
                  <a:spcPct val="50000"/>
                </a:spcBef>
              </a:pPr>
              <a:endParaRPr lang="en-US" sz="1800" b="1">
                <a:solidFill>
                  <a:srgbClr val="FFFBDD"/>
                </a:solidFill>
                <a:latin typeface="Verdana" pitchFamily="34" charset="0"/>
              </a:endParaRPr>
            </a:p>
            <a:p>
              <a:pPr algn="l">
                <a:spcBef>
                  <a:spcPct val="50000"/>
                </a:spcBef>
              </a:pPr>
              <a:endParaRPr lang="en-US" sz="1800" b="1">
                <a:solidFill>
                  <a:srgbClr val="FFFBDD"/>
                </a:solidFill>
                <a:latin typeface="Verdana" pitchFamily="34" charset="0"/>
              </a:endParaRPr>
            </a:p>
            <a:p>
              <a:pPr algn="l">
                <a:spcBef>
                  <a:spcPct val="50000"/>
                </a:spcBef>
              </a:pPr>
              <a:endParaRPr lang="en-US" sz="1800" b="1">
                <a:solidFill>
                  <a:srgbClr val="FFFBDD"/>
                </a:solidFill>
                <a:latin typeface="Verdana" pitchFamily="34" charset="0"/>
              </a:endParaRPr>
            </a:p>
          </p:txBody>
        </p:sp>
      </p:grpSp>
      <p:grpSp>
        <p:nvGrpSpPr>
          <p:cNvPr id="5" name="Group 16"/>
          <p:cNvGrpSpPr>
            <a:grpSpLocks/>
          </p:cNvGrpSpPr>
          <p:nvPr/>
        </p:nvGrpSpPr>
        <p:grpSpPr bwMode="auto">
          <a:xfrm>
            <a:off x="0" y="2646363"/>
            <a:ext cx="9144000" cy="3754437"/>
            <a:chOff x="0" y="1667"/>
            <a:chExt cx="5760" cy="2365"/>
          </a:xfrm>
        </p:grpSpPr>
        <p:sp useBgFill="1">
          <p:nvSpPr>
            <p:cNvPr id="73745" name="Text Box 17"/>
            <p:cNvSpPr txBox="1">
              <a:spLocks noChangeArrowheads="1"/>
            </p:cNvSpPr>
            <p:nvPr/>
          </p:nvSpPr>
          <p:spPr bwMode="auto">
            <a:xfrm>
              <a:off x="0" y="2256"/>
              <a:ext cx="1296" cy="978"/>
            </a:xfrm>
            <a:prstGeom prst="rect">
              <a:avLst/>
            </a:prstGeom>
            <a:ln w="9525">
              <a:noFill/>
              <a:miter lim="800000"/>
              <a:headEnd/>
              <a:tailEnd/>
            </a:ln>
            <a:effectLst/>
          </p:spPr>
          <p:txBody>
            <a:bodyPr>
              <a:spAutoFit/>
            </a:bodyPr>
            <a:lstStyle/>
            <a:p>
              <a:r>
                <a:rPr lang="en-US" sz="2400" b="1">
                  <a:solidFill>
                    <a:srgbClr val="FFFBDD"/>
                  </a:solidFill>
                  <a:latin typeface="Verdana" pitchFamily="34" charset="0"/>
                </a:rPr>
                <a:t>Windows 98   (1998)</a:t>
              </a:r>
            </a:p>
            <a:p>
              <a:endParaRPr lang="en-US" sz="2400" b="1">
                <a:solidFill>
                  <a:srgbClr val="FFFBDD"/>
                </a:solidFill>
                <a:latin typeface="Verdana" pitchFamily="34" charset="0"/>
              </a:endParaRPr>
            </a:p>
          </p:txBody>
        </p:sp>
        <p:pic>
          <p:nvPicPr>
            <p:cNvPr id="73746" name="Picture 18" descr="windows_98_screenshot3"/>
            <p:cNvPicPr>
              <a:picLocks noChangeAspect="1" noChangeArrowheads="1"/>
            </p:cNvPicPr>
            <p:nvPr/>
          </p:nvPicPr>
          <p:blipFill>
            <a:blip r:embed="rId6"/>
            <a:srcRect/>
            <a:stretch>
              <a:fillRect/>
            </a:stretch>
          </p:blipFill>
          <p:spPr bwMode="auto">
            <a:xfrm>
              <a:off x="1248" y="1680"/>
              <a:ext cx="3168" cy="2352"/>
            </a:xfrm>
            <a:prstGeom prst="rect">
              <a:avLst/>
            </a:prstGeom>
            <a:noFill/>
          </p:spPr>
        </p:pic>
        <p:sp useBgFill="1">
          <p:nvSpPr>
            <p:cNvPr id="73747" name="Text Box 19"/>
            <p:cNvSpPr txBox="1">
              <a:spLocks noChangeArrowheads="1"/>
            </p:cNvSpPr>
            <p:nvPr/>
          </p:nvSpPr>
          <p:spPr bwMode="auto">
            <a:xfrm>
              <a:off x="4416" y="1667"/>
              <a:ext cx="1344" cy="1961"/>
            </a:xfrm>
            <a:prstGeom prst="rect">
              <a:avLst/>
            </a:prstGeom>
            <a:ln w="9525">
              <a:noFill/>
              <a:miter lim="800000"/>
              <a:headEnd/>
              <a:tailEnd/>
            </a:ln>
            <a:effectLst/>
          </p:spPr>
          <p:txBody>
            <a:bodyPr>
              <a:spAutoFit/>
            </a:bodyPr>
            <a:lstStyle/>
            <a:p>
              <a:pPr algn="l"/>
              <a:r>
                <a:rPr lang="en-US" sz="1800" b="1">
                  <a:solidFill>
                    <a:srgbClr val="FFFBDD"/>
                  </a:solidFill>
                  <a:latin typeface="Verdana" pitchFamily="34" charset="0"/>
                </a:rPr>
                <a:t>This upgrade includes additional file protection and incorporates</a:t>
              </a:r>
            </a:p>
            <a:p>
              <a:pPr algn="l"/>
              <a:r>
                <a:rPr lang="en-US" sz="1800" b="1">
                  <a:solidFill>
                    <a:srgbClr val="FFFBDD"/>
                  </a:solidFill>
                  <a:latin typeface="Verdana" pitchFamily="34" charset="0"/>
                </a:rPr>
                <a:t>Internet Explorer 4.0, a customizable taskbar, and desktop features</a:t>
              </a:r>
            </a:p>
          </p:txBody>
        </p:sp>
      </p:grpSp>
      <p:grpSp>
        <p:nvGrpSpPr>
          <p:cNvPr id="6" name="Group 20"/>
          <p:cNvGrpSpPr>
            <a:grpSpLocks/>
          </p:cNvGrpSpPr>
          <p:nvPr/>
        </p:nvGrpSpPr>
        <p:grpSpPr bwMode="auto">
          <a:xfrm>
            <a:off x="0" y="2514600"/>
            <a:ext cx="9144000" cy="3937000"/>
            <a:chOff x="0" y="1580"/>
            <a:chExt cx="5760" cy="2480"/>
          </a:xfrm>
        </p:grpSpPr>
        <p:sp useBgFill="1">
          <p:nvSpPr>
            <p:cNvPr id="73749" name="Text Box 21"/>
            <p:cNvSpPr txBox="1">
              <a:spLocks noChangeArrowheads="1"/>
            </p:cNvSpPr>
            <p:nvPr/>
          </p:nvSpPr>
          <p:spPr bwMode="auto">
            <a:xfrm>
              <a:off x="0" y="2256"/>
              <a:ext cx="1152" cy="748"/>
            </a:xfrm>
            <a:prstGeom prst="rect">
              <a:avLst/>
            </a:prstGeom>
            <a:ln w="9525">
              <a:noFill/>
              <a:miter lim="800000"/>
              <a:headEnd/>
              <a:tailEnd/>
            </a:ln>
            <a:effectLst/>
          </p:spPr>
          <p:txBody>
            <a:bodyPr>
              <a:spAutoFit/>
            </a:bodyPr>
            <a:lstStyle/>
            <a:p>
              <a:r>
                <a:rPr lang="en-US" sz="2400" b="1">
                  <a:solidFill>
                    <a:srgbClr val="FFFBDD"/>
                  </a:solidFill>
                  <a:latin typeface="Verdana" pitchFamily="34" charset="0"/>
                </a:rPr>
                <a:t>Windows 95 (1995)</a:t>
              </a:r>
            </a:p>
          </p:txBody>
        </p:sp>
        <p:pic>
          <p:nvPicPr>
            <p:cNvPr id="73750" name="Picture 22" descr="windows_95_screenshot2"/>
            <p:cNvPicPr>
              <a:picLocks noChangeAspect="1" noChangeArrowheads="1"/>
            </p:cNvPicPr>
            <p:nvPr/>
          </p:nvPicPr>
          <p:blipFill>
            <a:blip r:embed="rId7"/>
            <a:srcRect/>
            <a:stretch>
              <a:fillRect/>
            </a:stretch>
          </p:blipFill>
          <p:spPr bwMode="auto">
            <a:xfrm>
              <a:off x="1248" y="1632"/>
              <a:ext cx="3168" cy="2376"/>
            </a:xfrm>
            <a:prstGeom prst="rect">
              <a:avLst/>
            </a:prstGeom>
            <a:noFill/>
          </p:spPr>
        </p:pic>
        <p:sp useBgFill="1">
          <p:nvSpPr>
            <p:cNvPr id="73751" name="Text Box 23"/>
            <p:cNvSpPr txBox="1">
              <a:spLocks noChangeArrowheads="1"/>
            </p:cNvSpPr>
            <p:nvPr/>
          </p:nvSpPr>
          <p:spPr bwMode="auto">
            <a:xfrm>
              <a:off x="4320" y="1580"/>
              <a:ext cx="1440" cy="2480"/>
            </a:xfrm>
            <a:prstGeom prst="rect">
              <a:avLst/>
            </a:prstGeom>
            <a:ln w="9525">
              <a:noFill/>
              <a:miter lim="800000"/>
              <a:headEnd/>
              <a:tailEnd/>
            </a:ln>
            <a:effectLst/>
          </p:spPr>
          <p:txBody>
            <a:bodyPr>
              <a:spAutoFit/>
            </a:bodyPr>
            <a:lstStyle/>
            <a:p>
              <a:pPr algn="l"/>
              <a:r>
                <a:rPr lang="en-US" sz="1800" b="1">
                  <a:solidFill>
                    <a:srgbClr val="FFFBDD"/>
                  </a:solidFill>
                  <a:latin typeface="Verdana" pitchFamily="34" charset="0"/>
                </a:rPr>
                <a:t>This operating system runs faster</a:t>
              </a:r>
            </a:p>
            <a:p>
              <a:pPr algn="l"/>
              <a:r>
                <a:rPr lang="en-US" sz="1800" b="1">
                  <a:solidFill>
                    <a:srgbClr val="FFFBDD"/>
                  </a:solidFill>
                  <a:latin typeface="Verdana" pitchFamily="34" charset="0"/>
                </a:rPr>
                <a:t>and more efficiently, introduces Plug and Play capabilities, long file names, short-cut</a:t>
              </a:r>
            </a:p>
            <a:p>
              <a:pPr algn="l"/>
              <a:r>
                <a:rPr lang="en-US" sz="1800" b="1">
                  <a:solidFill>
                    <a:srgbClr val="FFFBDD"/>
                  </a:solidFill>
                  <a:latin typeface="Verdana" pitchFamily="34" charset="0"/>
                </a:rPr>
                <a:t>right-click menus, and a cleaner desktop.</a:t>
              </a:r>
            </a:p>
          </p:txBody>
        </p:sp>
      </p:grpSp>
      <p:grpSp>
        <p:nvGrpSpPr>
          <p:cNvPr id="7" name="Group 24"/>
          <p:cNvGrpSpPr>
            <a:grpSpLocks/>
          </p:cNvGrpSpPr>
          <p:nvPr/>
        </p:nvGrpSpPr>
        <p:grpSpPr bwMode="auto">
          <a:xfrm>
            <a:off x="0" y="2438400"/>
            <a:ext cx="9144000" cy="4076700"/>
            <a:chOff x="0" y="1536"/>
            <a:chExt cx="5760" cy="2568"/>
          </a:xfrm>
        </p:grpSpPr>
        <p:sp useBgFill="1">
          <p:nvSpPr>
            <p:cNvPr id="73753" name="Text Box 25"/>
            <p:cNvSpPr txBox="1">
              <a:spLocks noChangeArrowheads="1"/>
            </p:cNvSpPr>
            <p:nvPr/>
          </p:nvSpPr>
          <p:spPr bwMode="auto">
            <a:xfrm>
              <a:off x="0" y="2256"/>
              <a:ext cx="1200" cy="748"/>
            </a:xfrm>
            <a:prstGeom prst="rect">
              <a:avLst/>
            </a:prstGeom>
            <a:ln w="9525">
              <a:noFill/>
              <a:miter lim="800000"/>
              <a:headEnd/>
              <a:tailEnd/>
            </a:ln>
            <a:effectLst/>
          </p:spPr>
          <p:txBody>
            <a:bodyPr>
              <a:spAutoFit/>
            </a:bodyPr>
            <a:lstStyle/>
            <a:p>
              <a:r>
                <a:rPr lang="en-US" sz="2400" b="1">
                  <a:solidFill>
                    <a:srgbClr val="FFFBDD"/>
                  </a:solidFill>
                  <a:latin typeface="Verdana" pitchFamily="34" charset="0"/>
                </a:rPr>
                <a:t>Windows NT (1993)</a:t>
              </a:r>
            </a:p>
          </p:txBody>
        </p:sp>
        <p:pic>
          <p:nvPicPr>
            <p:cNvPr id="73754" name="Picture 26" descr="windows nt"/>
            <p:cNvPicPr>
              <a:picLocks noChangeAspect="1" noChangeArrowheads="1"/>
            </p:cNvPicPr>
            <p:nvPr/>
          </p:nvPicPr>
          <p:blipFill>
            <a:blip r:embed="rId8"/>
            <a:srcRect/>
            <a:stretch>
              <a:fillRect/>
            </a:stretch>
          </p:blipFill>
          <p:spPr bwMode="auto">
            <a:xfrm>
              <a:off x="1152" y="1632"/>
              <a:ext cx="3168" cy="2379"/>
            </a:xfrm>
            <a:prstGeom prst="rect">
              <a:avLst/>
            </a:prstGeom>
            <a:noFill/>
          </p:spPr>
        </p:pic>
        <p:sp useBgFill="1">
          <p:nvSpPr>
            <p:cNvPr id="73755" name="Text Box 27"/>
            <p:cNvSpPr txBox="1">
              <a:spLocks noChangeArrowheads="1"/>
            </p:cNvSpPr>
            <p:nvPr/>
          </p:nvSpPr>
          <p:spPr bwMode="auto">
            <a:xfrm>
              <a:off x="4320" y="1536"/>
              <a:ext cx="1440" cy="2568"/>
            </a:xfrm>
            <a:prstGeom prst="rect">
              <a:avLst/>
            </a:prstGeom>
            <a:ln w="9525">
              <a:noFill/>
              <a:miter lim="800000"/>
              <a:headEnd/>
              <a:tailEnd/>
            </a:ln>
            <a:effectLst/>
          </p:spPr>
          <p:txBody>
            <a:bodyPr>
              <a:spAutoFit/>
            </a:bodyPr>
            <a:lstStyle/>
            <a:p>
              <a:pPr algn="l"/>
              <a:r>
                <a:rPr lang="en-US" sz="1800" b="1">
                  <a:solidFill>
                    <a:srgbClr val="FFFBDD"/>
                  </a:solidFill>
                  <a:latin typeface="Verdana" pitchFamily="34" charset="0"/>
                </a:rPr>
                <a:t>Fundamentally different operating system with increased security, power,</a:t>
              </a:r>
            </a:p>
            <a:p>
              <a:pPr algn="l"/>
              <a:r>
                <a:rPr lang="en-US" sz="1800" b="1">
                  <a:solidFill>
                    <a:srgbClr val="FFFBDD"/>
                  </a:solidFill>
                  <a:latin typeface="Verdana" pitchFamily="34" charset="0"/>
                </a:rPr>
                <a:t>performance, and multitasking scheduler.</a:t>
              </a:r>
            </a:p>
            <a:p>
              <a:pPr algn="l">
                <a:spcBef>
                  <a:spcPct val="50000"/>
                </a:spcBef>
              </a:pPr>
              <a:endParaRPr lang="en-US" sz="1800" b="1">
                <a:solidFill>
                  <a:srgbClr val="FFFBDD"/>
                </a:solidFill>
                <a:latin typeface="Verdana" pitchFamily="34" charset="0"/>
              </a:endParaRPr>
            </a:p>
            <a:p>
              <a:pPr algn="l">
                <a:spcBef>
                  <a:spcPct val="50000"/>
                </a:spcBef>
              </a:pPr>
              <a:endParaRPr lang="en-US" sz="1800" b="1">
                <a:solidFill>
                  <a:srgbClr val="FFFBDD"/>
                </a:solidFill>
                <a:latin typeface="Verdana" pitchFamily="34" charset="0"/>
              </a:endParaRPr>
            </a:p>
            <a:p>
              <a:pPr algn="l">
                <a:spcBef>
                  <a:spcPct val="50000"/>
                </a:spcBef>
              </a:pPr>
              <a:endParaRPr lang="en-US" sz="1800" b="1">
                <a:solidFill>
                  <a:srgbClr val="FFFBDD"/>
                </a:solidFill>
                <a:latin typeface="Verdana" pitchFamily="34" charset="0"/>
              </a:endParaRPr>
            </a:p>
          </p:txBody>
        </p:sp>
      </p:grpSp>
      <p:grpSp>
        <p:nvGrpSpPr>
          <p:cNvPr id="8" name="Group 28"/>
          <p:cNvGrpSpPr>
            <a:grpSpLocks/>
          </p:cNvGrpSpPr>
          <p:nvPr/>
        </p:nvGrpSpPr>
        <p:grpSpPr bwMode="auto">
          <a:xfrm>
            <a:off x="0" y="2438400"/>
            <a:ext cx="9144000" cy="3886200"/>
            <a:chOff x="0" y="1536"/>
            <a:chExt cx="5760" cy="2448"/>
          </a:xfrm>
        </p:grpSpPr>
        <p:pic>
          <p:nvPicPr>
            <p:cNvPr id="73757" name="Picture 29" descr="windows_30_screenshot1"/>
            <p:cNvPicPr>
              <a:picLocks noChangeAspect="1" noChangeArrowheads="1"/>
            </p:cNvPicPr>
            <p:nvPr/>
          </p:nvPicPr>
          <p:blipFill>
            <a:blip r:embed="rId9"/>
            <a:srcRect/>
            <a:stretch>
              <a:fillRect/>
            </a:stretch>
          </p:blipFill>
          <p:spPr bwMode="auto">
            <a:xfrm>
              <a:off x="1152" y="1632"/>
              <a:ext cx="3168" cy="2352"/>
            </a:xfrm>
            <a:prstGeom prst="rect">
              <a:avLst/>
            </a:prstGeom>
            <a:noFill/>
          </p:spPr>
        </p:pic>
        <p:sp useBgFill="1">
          <p:nvSpPr>
            <p:cNvPr id="73758" name="Text Box 30"/>
            <p:cNvSpPr txBox="1">
              <a:spLocks noChangeArrowheads="1"/>
            </p:cNvSpPr>
            <p:nvPr/>
          </p:nvSpPr>
          <p:spPr bwMode="auto">
            <a:xfrm>
              <a:off x="0" y="2304"/>
              <a:ext cx="1152" cy="978"/>
            </a:xfrm>
            <a:prstGeom prst="rect">
              <a:avLst/>
            </a:prstGeom>
            <a:ln w="9525">
              <a:noFill/>
              <a:miter lim="800000"/>
              <a:headEnd/>
              <a:tailEnd/>
            </a:ln>
            <a:effectLst/>
          </p:spPr>
          <p:txBody>
            <a:bodyPr>
              <a:spAutoFit/>
            </a:bodyPr>
            <a:lstStyle/>
            <a:p>
              <a:r>
                <a:rPr lang="en-US" sz="2400" b="1">
                  <a:solidFill>
                    <a:srgbClr val="FFFBDD"/>
                  </a:solidFill>
                  <a:latin typeface="Verdana" pitchFamily="34" charset="0"/>
                </a:rPr>
                <a:t>Windows 3.x (1990-1992)</a:t>
              </a:r>
            </a:p>
          </p:txBody>
        </p:sp>
        <p:sp useBgFill="1">
          <p:nvSpPr>
            <p:cNvPr id="73759" name="Text Box 31"/>
            <p:cNvSpPr txBox="1">
              <a:spLocks noChangeArrowheads="1"/>
            </p:cNvSpPr>
            <p:nvPr/>
          </p:nvSpPr>
          <p:spPr bwMode="auto">
            <a:xfrm>
              <a:off x="4320" y="1536"/>
              <a:ext cx="1440" cy="2134"/>
            </a:xfrm>
            <a:prstGeom prst="rect">
              <a:avLst/>
            </a:prstGeom>
            <a:ln w="9525">
              <a:noFill/>
              <a:miter lim="800000"/>
              <a:headEnd/>
              <a:tailEnd/>
            </a:ln>
            <a:effectLst/>
          </p:spPr>
          <p:txBody>
            <a:bodyPr>
              <a:spAutoFit/>
            </a:bodyPr>
            <a:lstStyle/>
            <a:p>
              <a:pPr algn="l"/>
              <a:r>
                <a:rPr lang="en-US" sz="1800" b="1">
                  <a:solidFill>
                    <a:srgbClr val="FFFBDD"/>
                  </a:solidFill>
                  <a:latin typeface="Verdana" pitchFamily="34" charset="0"/>
                </a:rPr>
                <a:t>First widely used PC graphical user interface (GUI) operating system. Improved</a:t>
              </a:r>
            </a:p>
            <a:p>
              <a:pPr algn="l"/>
              <a:r>
                <a:rPr lang="en-US" sz="1800" b="1">
                  <a:solidFill>
                    <a:srgbClr val="FFFBDD"/>
                  </a:solidFill>
                  <a:latin typeface="Verdana" pitchFamily="34" charset="0"/>
                </a:rPr>
                <a:t>point-and-click mouse operations and multitasking capabilities.</a:t>
              </a:r>
            </a:p>
          </p:txBody>
        </p:sp>
      </p:grpSp>
      <p:grpSp>
        <p:nvGrpSpPr>
          <p:cNvPr id="9" name="Group 32"/>
          <p:cNvGrpSpPr>
            <a:grpSpLocks/>
          </p:cNvGrpSpPr>
          <p:nvPr/>
        </p:nvGrpSpPr>
        <p:grpSpPr bwMode="auto">
          <a:xfrm>
            <a:off x="0" y="2514600"/>
            <a:ext cx="9144000" cy="3819525"/>
            <a:chOff x="0" y="1584"/>
            <a:chExt cx="5760" cy="2406"/>
          </a:xfrm>
        </p:grpSpPr>
        <p:sp useBgFill="1">
          <p:nvSpPr>
            <p:cNvPr id="73761" name="Text Box 33"/>
            <p:cNvSpPr txBox="1">
              <a:spLocks noChangeArrowheads="1"/>
            </p:cNvSpPr>
            <p:nvPr/>
          </p:nvSpPr>
          <p:spPr bwMode="auto">
            <a:xfrm>
              <a:off x="0" y="2352"/>
              <a:ext cx="1200" cy="978"/>
            </a:xfrm>
            <a:prstGeom prst="rect">
              <a:avLst/>
            </a:prstGeom>
            <a:ln w="9525">
              <a:noFill/>
              <a:miter lim="800000"/>
              <a:headEnd/>
              <a:tailEnd/>
            </a:ln>
            <a:effectLst/>
          </p:spPr>
          <p:txBody>
            <a:bodyPr>
              <a:spAutoFit/>
            </a:bodyPr>
            <a:lstStyle/>
            <a:p>
              <a:r>
                <a:rPr lang="en-US" sz="2400" b="1">
                  <a:solidFill>
                    <a:srgbClr val="FFFBDD"/>
                  </a:solidFill>
                  <a:latin typeface="Verdana" pitchFamily="34" charset="0"/>
                </a:rPr>
                <a:t>Windows 2.0 (1987)</a:t>
              </a:r>
            </a:p>
            <a:p>
              <a:endParaRPr lang="en-US" sz="2400" b="1">
                <a:solidFill>
                  <a:srgbClr val="FFFBDD"/>
                </a:solidFill>
                <a:latin typeface="Verdana" pitchFamily="34" charset="0"/>
              </a:endParaRPr>
            </a:p>
          </p:txBody>
        </p:sp>
        <p:pic>
          <p:nvPicPr>
            <p:cNvPr id="73762" name="Picture 34" descr="windows_20_screenshot2"/>
            <p:cNvPicPr>
              <a:picLocks noChangeAspect="1" noChangeArrowheads="1"/>
            </p:cNvPicPr>
            <p:nvPr/>
          </p:nvPicPr>
          <p:blipFill>
            <a:blip r:embed="rId10"/>
            <a:srcRect/>
            <a:stretch>
              <a:fillRect/>
            </a:stretch>
          </p:blipFill>
          <p:spPr bwMode="auto">
            <a:xfrm>
              <a:off x="1152" y="1632"/>
              <a:ext cx="3144" cy="2358"/>
            </a:xfrm>
            <a:prstGeom prst="rect">
              <a:avLst/>
            </a:prstGeom>
            <a:noFill/>
          </p:spPr>
        </p:pic>
        <p:sp useBgFill="1">
          <p:nvSpPr>
            <p:cNvPr id="73763" name="Text Box 35"/>
            <p:cNvSpPr txBox="1">
              <a:spLocks noChangeArrowheads="1"/>
            </p:cNvSpPr>
            <p:nvPr/>
          </p:nvSpPr>
          <p:spPr bwMode="auto">
            <a:xfrm>
              <a:off x="4320" y="1584"/>
              <a:ext cx="1440" cy="2134"/>
            </a:xfrm>
            <a:prstGeom prst="rect">
              <a:avLst/>
            </a:prstGeom>
            <a:ln w="9525">
              <a:noFill/>
              <a:miter lim="800000"/>
              <a:headEnd/>
              <a:tailEnd/>
            </a:ln>
            <a:effectLst/>
          </p:spPr>
          <p:txBody>
            <a:bodyPr>
              <a:spAutoFit/>
            </a:bodyPr>
            <a:lstStyle/>
            <a:p>
              <a:pPr algn="l"/>
              <a:r>
                <a:rPr lang="en-US" sz="1800" b="1">
                  <a:solidFill>
                    <a:srgbClr val="FFFBDD"/>
                  </a:solidFill>
                  <a:latin typeface="Verdana" pitchFamily="34" charset="0"/>
                </a:rPr>
                <a:t>Includes better graphics capabilities and introduces keyboard shortcuts and</a:t>
              </a:r>
            </a:p>
            <a:p>
              <a:pPr algn="l"/>
              <a:r>
                <a:rPr lang="en-US" sz="1800" b="1">
                  <a:solidFill>
                    <a:srgbClr val="FFFBDD"/>
                  </a:solidFill>
                  <a:latin typeface="Verdana" pitchFamily="34" charset="0"/>
                </a:rPr>
                <a:t>the ability to overlap windows.</a:t>
              </a:r>
            </a:p>
            <a:p>
              <a:pPr algn="l"/>
              <a:endParaRPr lang="en-US" sz="1800" b="1">
                <a:solidFill>
                  <a:srgbClr val="FFFBDD"/>
                </a:solidFill>
                <a:latin typeface="Verdana" pitchFamily="34" charset="0"/>
              </a:endParaRPr>
            </a:p>
            <a:p>
              <a:pPr algn="l"/>
              <a:endParaRPr lang="en-US" sz="1800" b="1">
                <a:solidFill>
                  <a:srgbClr val="FFFBDD"/>
                </a:solidFill>
                <a:latin typeface="Verdana" pitchFamily="34" charset="0"/>
              </a:endParaRPr>
            </a:p>
            <a:p>
              <a:pPr algn="l"/>
              <a:endParaRPr lang="en-US" sz="1800" b="1">
                <a:solidFill>
                  <a:srgbClr val="FFFBDD"/>
                </a:solidFill>
                <a:latin typeface="Verdana" pitchFamily="34" charset="0"/>
              </a:endParaRPr>
            </a:p>
          </p:txBody>
        </p:sp>
      </p:grpSp>
      <p:grpSp>
        <p:nvGrpSpPr>
          <p:cNvPr id="10" name="Group 36"/>
          <p:cNvGrpSpPr>
            <a:grpSpLocks/>
          </p:cNvGrpSpPr>
          <p:nvPr/>
        </p:nvGrpSpPr>
        <p:grpSpPr bwMode="auto">
          <a:xfrm>
            <a:off x="0" y="2438400"/>
            <a:ext cx="9144000" cy="3962400"/>
            <a:chOff x="0" y="1536"/>
            <a:chExt cx="5760" cy="2496"/>
          </a:xfrm>
        </p:grpSpPr>
        <p:pic>
          <p:nvPicPr>
            <p:cNvPr id="73765" name="Picture 37" descr="windows_10"/>
            <p:cNvPicPr>
              <a:picLocks noChangeAspect="1" noChangeArrowheads="1"/>
            </p:cNvPicPr>
            <p:nvPr/>
          </p:nvPicPr>
          <p:blipFill>
            <a:blip r:embed="rId11"/>
            <a:srcRect/>
            <a:stretch>
              <a:fillRect/>
            </a:stretch>
          </p:blipFill>
          <p:spPr bwMode="auto">
            <a:xfrm>
              <a:off x="1152" y="1680"/>
              <a:ext cx="3144" cy="2352"/>
            </a:xfrm>
            <a:prstGeom prst="rect">
              <a:avLst/>
            </a:prstGeom>
            <a:solidFill>
              <a:srgbClr val="85E961"/>
            </a:solidFill>
          </p:spPr>
        </p:pic>
        <p:sp useBgFill="1">
          <p:nvSpPr>
            <p:cNvPr id="73766" name="Text Box 38"/>
            <p:cNvSpPr txBox="1">
              <a:spLocks noChangeArrowheads="1"/>
            </p:cNvSpPr>
            <p:nvPr/>
          </p:nvSpPr>
          <p:spPr bwMode="auto">
            <a:xfrm>
              <a:off x="0" y="2352"/>
              <a:ext cx="1152" cy="748"/>
            </a:xfrm>
            <a:prstGeom prst="rect">
              <a:avLst/>
            </a:prstGeom>
            <a:ln w="9525">
              <a:noFill/>
              <a:miter lim="800000"/>
              <a:headEnd/>
              <a:tailEnd/>
            </a:ln>
            <a:effectLst/>
          </p:spPr>
          <p:txBody>
            <a:bodyPr>
              <a:spAutoFit/>
            </a:bodyPr>
            <a:lstStyle/>
            <a:p>
              <a:pPr>
                <a:spcBef>
                  <a:spcPct val="50000"/>
                </a:spcBef>
              </a:pPr>
              <a:r>
                <a:rPr lang="en-US" sz="2400" b="1">
                  <a:solidFill>
                    <a:srgbClr val="FFFBDD"/>
                  </a:solidFill>
                  <a:latin typeface="Verdana" pitchFamily="34" charset="0"/>
                </a:rPr>
                <a:t>Windows 1.0 (1985)</a:t>
              </a:r>
            </a:p>
          </p:txBody>
        </p:sp>
        <p:sp useBgFill="1">
          <p:nvSpPr>
            <p:cNvPr id="73767" name="Text Box 39"/>
            <p:cNvSpPr txBox="1">
              <a:spLocks noChangeArrowheads="1"/>
            </p:cNvSpPr>
            <p:nvPr/>
          </p:nvSpPr>
          <p:spPr bwMode="auto">
            <a:xfrm>
              <a:off x="4320" y="1536"/>
              <a:ext cx="1440" cy="1615"/>
            </a:xfrm>
            <a:prstGeom prst="rect">
              <a:avLst/>
            </a:prstGeom>
            <a:ln w="9525">
              <a:noFill/>
              <a:miter lim="800000"/>
              <a:headEnd/>
              <a:tailEnd/>
            </a:ln>
            <a:effectLst/>
          </p:spPr>
          <p:txBody>
            <a:bodyPr>
              <a:spAutoFit/>
            </a:bodyPr>
            <a:lstStyle/>
            <a:p>
              <a:pPr algn="l"/>
              <a:r>
                <a:rPr lang="en-US" sz="1800" b="1">
                  <a:solidFill>
                    <a:srgbClr val="FFFBDD"/>
                  </a:solidFill>
                  <a:latin typeface="Verdana" pitchFamily="34" charset="0"/>
                </a:rPr>
                <a:t>Introduces point-and-click commands with a mouse and includes modest</a:t>
              </a:r>
            </a:p>
            <a:p>
              <a:pPr algn="l"/>
              <a:r>
                <a:rPr lang="en-US" sz="1800" b="1">
                  <a:solidFill>
                    <a:srgbClr val="FFFBDD"/>
                  </a:solidFill>
                  <a:latin typeface="Verdana" pitchFamily="34" charset="0"/>
                </a:rPr>
                <a:t>multitasking capabilities and desktop applications.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par>
                          <p:cTn id="12" fill="hold">
                            <p:stCondLst>
                              <p:cond delay="0"/>
                            </p:stCondLst>
                            <p:childTnLst>
                              <p:par>
                                <p:cTn id="13" presetID="1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lide(fromBottom)">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par>
                          <p:cTn id="20" fill="hold">
                            <p:stCondLst>
                              <p:cond delay="0"/>
                            </p:stCondLst>
                            <p:childTnLst>
                              <p:par>
                                <p:cTn id="21" presetID="1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lide(fromBottom)">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par>
                          <p:cTn id="28" fill="hold">
                            <p:stCondLst>
                              <p:cond delay="0"/>
                            </p:stCondLst>
                            <p:childTnLst>
                              <p:par>
                                <p:cTn id="29" presetID="1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lide(fromBottom)">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7"/>
                                        </p:tgtEl>
                                        <p:attrNameLst>
                                          <p:attrName>style.visibility</p:attrName>
                                        </p:attrNameLst>
                                      </p:cBhvr>
                                      <p:to>
                                        <p:strVal val="hidden"/>
                                      </p:to>
                                    </p:set>
                                  </p:childTnLst>
                                </p:cTn>
                              </p:par>
                            </p:childTnLst>
                          </p:cTn>
                        </p:par>
                        <p:par>
                          <p:cTn id="36" fill="hold">
                            <p:stCondLst>
                              <p:cond delay="0"/>
                            </p:stCondLst>
                            <p:childTnLst>
                              <p:par>
                                <p:cTn id="37" presetID="12" presetClass="entr" presetSubtype="4"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slide(fromBottom)">
                                      <p:cBhvr>
                                        <p:cTn id="39" dur="10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6"/>
                                        </p:tgtEl>
                                        <p:attrNameLst>
                                          <p:attrName>style.visibility</p:attrName>
                                        </p:attrNameLst>
                                      </p:cBhvr>
                                      <p:to>
                                        <p:strVal val="hidden"/>
                                      </p:to>
                                    </p:set>
                                  </p:childTnLst>
                                </p:cTn>
                              </p:par>
                            </p:childTnLst>
                          </p:cTn>
                        </p:par>
                        <p:par>
                          <p:cTn id="44" fill="hold">
                            <p:stCondLst>
                              <p:cond delay="0"/>
                            </p:stCondLst>
                            <p:childTnLst>
                              <p:par>
                                <p:cTn id="45" presetID="12" presetClass="entr" presetSubtype="4"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slide(fromBottom)">
                                      <p:cBhvr>
                                        <p:cTn id="47" dur="10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5"/>
                                        </p:tgtEl>
                                        <p:attrNameLst>
                                          <p:attrName>style.visibility</p:attrName>
                                        </p:attrNameLst>
                                      </p:cBhvr>
                                      <p:to>
                                        <p:strVal val="hidden"/>
                                      </p:to>
                                    </p:set>
                                  </p:childTnLst>
                                </p:cTn>
                              </p:par>
                            </p:childTnLst>
                          </p:cTn>
                        </p:par>
                        <p:par>
                          <p:cTn id="52" fill="hold">
                            <p:stCondLst>
                              <p:cond delay="0"/>
                            </p:stCondLst>
                            <p:childTnLst>
                              <p:par>
                                <p:cTn id="53" presetID="12" presetClass="entr" presetSubtype="4"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slide(fromBottom)">
                                      <p:cBhvr>
                                        <p:cTn id="55" dur="10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4"/>
                                        </p:tgtEl>
                                        <p:attrNameLst>
                                          <p:attrName>style.visibility</p:attrName>
                                        </p:attrNameLst>
                                      </p:cBhvr>
                                      <p:to>
                                        <p:strVal val="hidden"/>
                                      </p:to>
                                    </p:set>
                                  </p:childTnLst>
                                </p:cTn>
                              </p:par>
                            </p:childTnLst>
                          </p:cTn>
                        </p:par>
                        <p:par>
                          <p:cTn id="60" fill="hold">
                            <p:stCondLst>
                              <p:cond delay="0"/>
                            </p:stCondLst>
                            <p:childTnLst>
                              <p:par>
                                <p:cTn id="61" presetID="12" presetClass="entr" presetSubtype="4"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slide(fromBottom)">
                                      <p:cBhvr>
                                        <p:cTn id="63" dur="10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3"/>
                                        </p:tgtEl>
                                        <p:attrNameLst>
                                          <p:attrName>style.visibility</p:attrName>
                                        </p:attrNameLst>
                                      </p:cBhvr>
                                      <p:to>
                                        <p:strVal val="hidden"/>
                                      </p:to>
                                    </p:set>
                                  </p:childTnLst>
                                </p:cTn>
                              </p:par>
                            </p:childTnLst>
                          </p:cTn>
                        </p:par>
                        <p:par>
                          <p:cTn id="68" fill="hold">
                            <p:stCondLst>
                              <p:cond delay="0"/>
                            </p:stCondLst>
                            <p:childTnLst>
                              <p:par>
                                <p:cTn id="69" presetID="12" presetClass="entr" presetSubtype="4" fill="hold"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slide(fromBottom)">
                                      <p:cBhvr>
                                        <p:cTn id="7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half" idx="11"/>
          </p:nvPr>
        </p:nvSpPr>
        <p:spPr/>
        <p:txBody>
          <a:bodyPr/>
          <a:lstStyle/>
          <a:p>
            <a:r>
              <a:rPr lang="en-US"/>
              <a:t>© 2007 Prentice-Hall, Inc.</a:t>
            </a:r>
          </a:p>
          <a:p>
            <a:endParaRPr lang="en-US"/>
          </a:p>
        </p:txBody>
      </p:sp>
      <p:sp>
        <p:nvSpPr>
          <p:cNvPr id="7" name="Slide Number Placeholder 5"/>
          <p:cNvSpPr>
            <a:spLocks noGrp="1"/>
          </p:cNvSpPr>
          <p:nvPr>
            <p:ph type="sldNum" sz="quarter" idx="12"/>
          </p:nvPr>
        </p:nvSpPr>
        <p:spPr/>
        <p:txBody>
          <a:bodyPr/>
          <a:lstStyle/>
          <a:p>
            <a:fld id="{43E3E3DE-BCDC-4790-9BF5-C5A6921256A6}" type="slidenum">
              <a:rPr lang="en-US"/>
              <a:pPr/>
              <a:t>9</a:t>
            </a:fld>
            <a:endParaRPr lang="en-US"/>
          </a:p>
        </p:txBody>
      </p:sp>
      <p:sp>
        <p:nvSpPr>
          <p:cNvPr id="74754" name="Rectangle 2"/>
          <p:cNvSpPr>
            <a:spLocks noGrp="1" noChangeArrowheads="1"/>
          </p:cNvSpPr>
          <p:nvPr>
            <p:ph type="title"/>
          </p:nvPr>
        </p:nvSpPr>
        <p:spPr/>
        <p:txBody>
          <a:bodyPr/>
          <a:lstStyle/>
          <a:p>
            <a:r>
              <a:rPr lang="en-US"/>
              <a:t>MAC OS</a:t>
            </a:r>
          </a:p>
        </p:txBody>
      </p:sp>
      <p:sp>
        <p:nvSpPr>
          <p:cNvPr id="74755" name="Rectangle 3"/>
          <p:cNvSpPr>
            <a:spLocks noGrp="1" noChangeArrowheads="1"/>
          </p:cNvSpPr>
          <p:nvPr>
            <p:ph type="body" idx="1"/>
          </p:nvPr>
        </p:nvSpPr>
        <p:spPr>
          <a:xfrm>
            <a:off x="228600" y="1371600"/>
            <a:ext cx="8001000" cy="4525963"/>
          </a:xfrm>
        </p:spPr>
        <p:txBody>
          <a:bodyPr/>
          <a:lstStyle/>
          <a:p>
            <a:pPr>
              <a:lnSpc>
                <a:spcPct val="90000"/>
              </a:lnSpc>
            </a:pPr>
            <a:r>
              <a:rPr lang="en-US" sz="2400"/>
              <a:t>First operating system with point-and-click technology (Graphical User Interface)</a:t>
            </a:r>
          </a:p>
          <a:p>
            <a:pPr>
              <a:lnSpc>
                <a:spcPct val="90000"/>
              </a:lnSpc>
            </a:pPr>
            <a:r>
              <a:rPr lang="en-US" sz="2400"/>
              <a:t>Excellent in:</a:t>
            </a:r>
          </a:p>
          <a:p>
            <a:pPr lvl="1">
              <a:lnSpc>
                <a:spcPct val="90000"/>
              </a:lnSpc>
            </a:pPr>
            <a:r>
              <a:rPr lang="en-US" sz="2400"/>
              <a:t>Graphics display</a:t>
            </a:r>
          </a:p>
          <a:p>
            <a:pPr lvl="1">
              <a:lnSpc>
                <a:spcPct val="90000"/>
              </a:lnSpc>
            </a:pPr>
            <a:r>
              <a:rPr lang="en-US" sz="2400"/>
              <a:t>Processing capabilities</a:t>
            </a:r>
          </a:p>
          <a:p>
            <a:pPr lvl="1">
              <a:lnSpc>
                <a:spcPct val="90000"/>
              </a:lnSpc>
            </a:pPr>
            <a:r>
              <a:rPr lang="en-US" sz="2400"/>
              <a:t>System reliability</a:t>
            </a:r>
          </a:p>
          <a:p>
            <a:pPr lvl="1">
              <a:lnSpc>
                <a:spcPct val="90000"/>
              </a:lnSpc>
            </a:pPr>
            <a:r>
              <a:rPr lang="en-US" sz="2400"/>
              <a:t>Document recovery</a:t>
            </a:r>
          </a:p>
          <a:p>
            <a:pPr>
              <a:lnSpc>
                <a:spcPct val="90000"/>
              </a:lnSpc>
            </a:pPr>
            <a:r>
              <a:rPr lang="en-US" sz="2400"/>
              <a:t>Fewer software applications</a:t>
            </a:r>
          </a:p>
        </p:txBody>
      </p:sp>
      <p:pic>
        <p:nvPicPr>
          <p:cNvPr id="74756" name="Picture 4" descr="mac X desktop"/>
          <p:cNvPicPr>
            <a:picLocks noChangeAspect="1" noChangeArrowheads="1"/>
          </p:cNvPicPr>
          <p:nvPr/>
        </p:nvPicPr>
        <p:blipFill>
          <a:blip r:embed="rId3"/>
          <a:srcRect/>
          <a:stretch>
            <a:fillRect/>
          </a:stretch>
        </p:blipFill>
        <p:spPr bwMode="auto">
          <a:xfrm>
            <a:off x="4953000" y="3048000"/>
            <a:ext cx="3962400" cy="3143250"/>
          </a:xfrm>
          <a:prstGeom prst="rect">
            <a:avLst/>
          </a:prstGeom>
          <a:noFill/>
        </p:spPr>
      </p:pic>
      <p:sp>
        <p:nvSpPr>
          <p:cNvPr id="74757" name="Text Box 5"/>
          <p:cNvSpPr txBox="1">
            <a:spLocks noChangeArrowheads="1"/>
          </p:cNvSpPr>
          <p:nvPr/>
        </p:nvSpPr>
        <p:spPr bwMode="auto">
          <a:xfrm>
            <a:off x="5943600" y="2209800"/>
            <a:ext cx="1752600" cy="396875"/>
          </a:xfrm>
          <a:prstGeom prst="rect">
            <a:avLst/>
          </a:prstGeom>
          <a:noFill/>
          <a:ln w="9525">
            <a:noFill/>
            <a:miter lim="800000"/>
            <a:headEnd/>
            <a:tailEnd/>
          </a:ln>
          <a:effectLst/>
        </p:spPr>
        <p:txBody>
          <a:bodyPr>
            <a:spAutoFit/>
          </a:bodyPr>
          <a:lstStyle/>
          <a:p>
            <a:pPr algn="l">
              <a:spcBef>
                <a:spcPct val="50000"/>
              </a:spcBef>
            </a:pPr>
            <a:r>
              <a:rPr lang="en-US" sz="2000" b="1">
                <a:solidFill>
                  <a:srgbClr val="FFFBDD"/>
                </a:solidFill>
                <a:latin typeface="Verdana" pitchFamily="34" charset="0"/>
              </a:rPr>
              <a:t>MAC OS X</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10706</Words>
  <Application>Microsoft Office PowerPoint</Application>
  <PresentationFormat>On-screen Show (4:3)</PresentationFormat>
  <Paragraphs>1182</Paragraphs>
  <Slides>79</Slides>
  <Notes>75</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ITEC 101 FUNDAMENTALS OF IT</vt:lpstr>
      <vt:lpstr>System Software</vt:lpstr>
      <vt:lpstr>Operating System Categories</vt:lpstr>
      <vt:lpstr>Real-Time Operating Systems</vt:lpstr>
      <vt:lpstr>Single-User Operating Systems</vt:lpstr>
      <vt:lpstr>Multi-user Operating Systems </vt:lpstr>
      <vt:lpstr>Desktop Operating Systems</vt:lpstr>
      <vt:lpstr>Microsoft Windows</vt:lpstr>
      <vt:lpstr>MAC OS</vt:lpstr>
      <vt:lpstr>UNIX</vt:lpstr>
      <vt:lpstr>Linux</vt:lpstr>
      <vt:lpstr>What the Operating System Does</vt:lpstr>
      <vt:lpstr>The User Interface</vt:lpstr>
      <vt:lpstr>Processor Management</vt:lpstr>
      <vt:lpstr>Memory Management</vt:lpstr>
      <vt:lpstr>Virtual Memory</vt:lpstr>
      <vt:lpstr>Hardware Management</vt:lpstr>
      <vt:lpstr>Software Application Coordination</vt:lpstr>
      <vt:lpstr>Starting the Computer</vt:lpstr>
      <vt:lpstr>Handling Errors in the  Boot Process</vt:lpstr>
      <vt:lpstr>The Desktop</vt:lpstr>
      <vt:lpstr>Start Menu</vt:lpstr>
      <vt:lpstr>Window </vt:lpstr>
      <vt:lpstr>File Management</vt:lpstr>
      <vt:lpstr>Viewing and Sorting  Files and Folders</vt:lpstr>
      <vt:lpstr>Viewing and Sorting  Files and Folders</vt:lpstr>
      <vt:lpstr>Viewing and Sorting  Files and Folders</vt:lpstr>
      <vt:lpstr>Viewing and Sorting  Files and Folders</vt:lpstr>
      <vt:lpstr>Viewing and Sorting  Files and Folders</vt:lpstr>
      <vt:lpstr>Naming Files</vt:lpstr>
      <vt:lpstr>File Name Extensions</vt:lpstr>
      <vt:lpstr>File path</vt:lpstr>
      <vt:lpstr>Working with Files</vt:lpstr>
      <vt:lpstr>Utility Programs</vt:lpstr>
      <vt:lpstr>Display Utilities</vt:lpstr>
      <vt:lpstr>Add or Remove Programs</vt:lpstr>
      <vt:lpstr>File Compression Programs</vt:lpstr>
      <vt:lpstr>System Maintenance Utilities</vt:lpstr>
      <vt:lpstr>System Maintenance Utilities</vt:lpstr>
      <vt:lpstr>System Maintenance Utilities</vt:lpstr>
      <vt:lpstr>System Restore</vt:lpstr>
      <vt:lpstr>System Backup</vt:lpstr>
      <vt:lpstr>Accessibility Utilities</vt:lpstr>
      <vt:lpstr>Software </vt:lpstr>
      <vt:lpstr>System Software vs.  Application Software</vt:lpstr>
      <vt:lpstr>Application Software</vt:lpstr>
      <vt:lpstr>Productivity Software</vt:lpstr>
      <vt:lpstr>Word Processing Software</vt:lpstr>
      <vt:lpstr>Spreadsheet Software</vt:lpstr>
      <vt:lpstr>Presentation Software</vt:lpstr>
      <vt:lpstr>Database Software</vt:lpstr>
      <vt:lpstr>Personal Information Manager Software</vt:lpstr>
      <vt:lpstr>Productivity Software Tools</vt:lpstr>
      <vt:lpstr>Productivity Software Tools</vt:lpstr>
      <vt:lpstr>Productivity Software Tools</vt:lpstr>
      <vt:lpstr>Integrated Software Applications  vs. Software Suites</vt:lpstr>
      <vt:lpstr>Financial and  Business-Related Software</vt:lpstr>
      <vt:lpstr>Personal Financial Software</vt:lpstr>
      <vt:lpstr>General Business Software</vt:lpstr>
      <vt:lpstr>Specialized Business Software</vt:lpstr>
      <vt:lpstr>Graphics and Multimedia Software</vt:lpstr>
      <vt:lpstr>Desktop Publishing Software</vt:lpstr>
      <vt:lpstr>Image-Editing Software</vt:lpstr>
      <vt:lpstr>Drawing Software</vt:lpstr>
      <vt:lpstr>Computer-Aided Design Software</vt:lpstr>
      <vt:lpstr>Video-Editing Software</vt:lpstr>
      <vt:lpstr>Web Page Authoring Software</vt:lpstr>
      <vt:lpstr>Educational and Reference Software</vt:lpstr>
      <vt:lpstr>Course Management Software</vt:lpstr>
      <vt:lpstr>Entertainment Software</vt:lpstr>
      <vt:lpstr>Digital Audio Software</vt:lpstr>
      <vt:lpstr>Communications Software</vt:lpstr>
      <vt:lpstr>Getting Help with Software</vt:lpstr>
      <vt:lpstr>Buying Software</vt:lpstr>
      <vt:lpstr>Freeware and Shareware</vt:lpstr>
      <vt:lpstr>Software Versions  </vt:lpstr>
      <vt:lpstr>System Requirements</vt:lpstr>
      <vt:lpstr>Installing/Uninstalling and Opening Software</vt:lpstr>
      <vt:lpstr>Slide 79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103 INTRODUCTION TO PROGRAMMING</dc:title>
  <dc:creator>user</dc:creator>
  <cp:lastModifiedBy>user</cp:lastModifiedBy>
  <cp:revision>18</cp:revision>
  <dcterms:created xsi:type="dcterms:W3CDTF">2018-02-07T14:49:34Z</dcterms:created>
  <dcterms:modified xsi:type="dcterms:W3CDTF">2018-09-12T21:36:39Z</dcterms:modified>
</cp:coreProperties>
</file>